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5" r:id="rId1"/>
    <p:sldMasterId id="2147483699" r:id="rId2"/>
    <p:sldMasterId id="2147483725" r:id="rId3"/>
    <p:sldMasterId id="2147483738" r:id="rId4"/>
    <p:sldMasterId id="2147483751" r:id="rId5"/>
    <p:sldMasterId id="2147483764" r:id="rId6"/>
    <p:sldMasterId id="2147483777" r:id="rId7"/>
  </p:sldMasterIdLst>
  <p:notesMasterIdLst>
    <p:notesMasterId r:id="rId56"/>
  </p:notesMasterIdLst>
  <p:sldIdLst>
    <p:sldId id="326" r:id="rId8"/>
    <p:sldId id="366" r:id="rId9"/>
    <p:sldId id="368" r:id="rId10"/>
    <p:sldId id="309" r:id="rId11"/>
    <p:sldId id="354" r:id="rId12"/>
    <p:sldId id="262" r:id="rId13"/>
    <p:sldId id="263" r:id="rId14"/>
    <p:sldId id="264" r:id="rId15"/>
    <p:sldId id="260" r:id="rId16"/>
    <p:sldId id="265" r:id="rId17"/>
    <p:sldId id="267" r:id="rId18"/>
    <p:sldId id="258" r:id="rId19"/>
    <p:sldId id="328" r:id="rId20"/>
    <p:sldId id="266" r:id="rId21"/>
    <p:sldId id="330" r:id="rId22"/>
    <p:sldId id="358" r:id="rId23"/>
    <p:sldId id="360" r:id="rId24"/>
    <p:sldId id="271" r:id="rId25"/>
    <p:sldId id="272" r:id="rId26"/>
    <p:sldId id="275" r:id="rId27"/>
    <p:sldId id="276" r:id="rId28"/>
    <p:sldId id="273" r:id="rId29"/>
    <p:sldId id="274" r:id="rId30"/>
    <p:sldId id="268" r:id="rId31"/>
    <p:sldId id="278" r:id="rId32"/>
    <p:sldId id="332" r:id="rId33"/>
    <p:sldId id="334" r:id="rId34"/>
    <p:sldId id="335" r:id="rId35"/>
    <p:sldId id="339" r:id="rId36"/>
    <p:sldId id="286" r:id="rId37"/>
    <p:sldId id="307" r:id="rId38"/>
    <p:sldId id="292" r:id="rId39"/>
    <p:sldId id="293" r:id="rId40"/>
    <p:sldId id="294" r:id="rId41"/>
    <p:sldId id="295" r:id="rId42"/>
    <p:sldId id="343" r:id="rId43"/>
    <p:sldId id="345" r:id="rId44"/>
    <p:sldId id="297" r:id="rId45"/>
    <p:sldId id="347" r:id="rId46"/>
    <p:sldId id="348" r:id="rId47"/>
    <p:sldId id="351" r:id="rId48"/>
    <p:sldId id="362" r:id="rId49"/>
    <p:sldId id="319" r:id="rId50"/>
    <p:sldId id="320" r:id="rId51"/>
    <p:sldId id="364" r:id="rId52"/>
    <p:sldId id="336" r:id="rId53"/>
    <p:sldId id="370" r:id="rId54"/>
    <p:sldId id="371" r:id="rId5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8" d="100"/>
          <a:sy n="118"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0A29B-1703-8D46-8EBF-A7B2E3F035B5}"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30BA6327-78D0-5547-BEF7-A4894CE32F3D}">
      <dgm:prSet phldrT="[Text]"/>
      <dgm:spPr/>
      <dgm:t>
        <a:bodyPr/>
        <a:lstStyle/>
        <a:p>
          <a:r>
            <a:rPr lang="en-US" dirty="0" smtClean="0"/>
            <a:t>Pre-clinical</a:t>
          </a:r>
          <a:endParaRPr lang="en-US" dirty="0"/>
        </a:p>
      </dgm:t>
    </dgm:pt>
    <dgm:pt modelId="{08A41DC4-7DB3-9B45-A8E3-3990E9060532}" type="parTrans" cxnId="{93A424E6-97C6-FF4B-A2FA-1181C7030362}">
      <dgm:prSet/>
      <dgm:spPr/>
      <dgm:t>
        <a:bodyPr/>
        <a:lstStyle/>
        <a:p>
          <a:endParaRPr lang="en-US"/>
        </a:p>
      </dgm:t>
    </dgm:pt>
    <dgm:pt modelId="{19032990-1754-3D40-93B1-0EBE63E0F462}" type="sibTrans" cxnId="{93A424E6-97C6-FF4B-A2FA-1181C7030362}">
      <dgm:prSet/>
      <dgm:spPr/>
      <dgm:t>
        <a:bodyPr/>
        <a:lstStyle/>
        <a:p>
          <a:endParaRPr lang="en-US"/>
        </a:p>
      </dgm:t>
    </dgm:pt>
    <dgm:pt modelId="{7BDAAC11-C7B2-C746-BB7C-2C82935DAF55}">
      <dgm:prSet phldrT="[Text]" custT="1"/>
      <dgm:spPr/>
      <dgm:t>
        <a:bodyPr/>
        <a:lstStyle/>
        <a:p>
          <a:r>
            <a:rPr lang="en-US" sz="2000" dirty="0" smtClean="0"/>
            <a:t>Patient asymptomatic</a:t>
          </a:r>
          <a:endParaRPr lang="en-US" sz="2000" dirty="0"/>
        </a:p>
      </dgm:t>
    </dgm:pt>
    <dgm:pt modelId="{035804CC-8DA7-A246-A153-2CE3A1B34ACB}" type="parTrans" cxnId="{71081F1A-03DD-F44A-8BE2-BBCB6B85A8AC}">
      <dgm:prSet/>
      <dgm:spPr/>
      <dgm:t>
        <a:bodyPr/>
        <a:lstStyle/>
        <a:p>
          <a:endParaRPr lang="en-US"/>
        </a:p>
      </dgm:t>
    </dgm:pt>
    <dgm:pt modelId="{90CE2DFC-A45E-CA4D-A47B-0DC021E545BF}" type="sibTrans" cxnId="{71081F1A-03DD-F44A-8BE2-BBCB6B85A8AC}">
      <dgm:prSet/>
      <dgm:spPr/>
      <dgm:t>
        <a:bodyPr/>
        <a:lstStyle/>
        <a:p>
          <a:endParaRPr lang="en-US"/>
        </a:p>
      </dgm:t>
    </dgm:pt>
    <dgm:pt modelId="{6CE36DDD-784E-E244-AAFA-9F24B31E436B}">
      <dgm:prSet phldrT="[Text]" custT="1"/>
      <dgm:spPr/>
      <dgm:t>
        <a:bodyPr/>
        <a:lstStyle/>
        <a:p>
          <a:r>
            <a:rPr lang="en-US" sz="2000" dirty="0" smtClean="0"/>
            <a:t>+ Autoantibodies</a:t>
          </a:r>
          <a:endParaRPr lang="en-US" sz="2000" dirty="0"/>
        </a:p>
      </dgm:t>
    </dgm:pt>
    <dgm:pt modelId="{D580250D-85A7-A24E-A481-8F47D38FE98E}" type="parTrans" cxnId="{1591832D-D4E6-D740-B1E7-1E424BC12E28}">
      <dgm:prSet/>
      <dgm:spPr/>
      <dgm:t>
        <a:bodyPr/>
        <a:lstStyle/>
        <a:p>
          <a:endParaRPr lang="en-US"/>
        </a:p>
      </dgm:t>
    </dgm:pt>
    <dgm:pt modelId="{4ECBB7E3-1027-174C-8B87-7B0AFFB7C4E0}" type="sibTrans" cxnId="{1591832D-D4E6-D740-B1E7-1E424BC12E28}">
      <dgm:prSet/>
      <dgm:spPr/>
      <dgm:t>
        <a:bodyPr/>
        <a:lstStyle/>
        <a:p>
          <a:endParaRPr lang="en-US"/>
        </a:p>
      </dgm:t>
    </dgm:pt>
    <dgm:pt modelId="{4FF0B11F-62A2-DD44-B735-AEFB31FAB3E4}">
      <dgm:prSet phldrT="[Text]"/>
      <dgm:spPr/>
      <dgm:t>
        <a:bodyPr/>
        <a:lstStyle/>
        <a:p>
          <a:r>
            <a:rPr lang="en-US" dirty="0" smtClean="0"/>
            <a:t>Very</a:t>
          </a:r>
        </a:p>
        <a:p>
          <a:r>
            <a:rPr lang="en-US" dirty="0" smtClean="0"/>
            <a:t>Early</a:t>
          </a:r>
          <a:endParaRPr lang="en-US" dirty="0"/>
        </a:p>
      </dgm:t>
    </dgm:pt>
    <dgm:pt modelId="{63B41C7E-F7D9-E840-BF5C-A3870B8724ED}" type="parTrans" cxnId="{70409F87-6245-EE40-932E-FBD05AC35C00}">
      <dgm:prSet/>
      <dgm:spPr/>
      <dgm:t>
        <a:bodyPr/>
        <a:lstStyle/>
        <a:p>
          <a:endParaRPr lang="en-US"/>
        </a:p>
      </dgm:t>
    </dgm:pt>
    <dgm:pt modelId="{56F9B2FA-CAC4-2942-9E2C-C5B1415B5534}" type="sibTrans" cxnId="{70409F87-6245-EE40-932E-FBD05AC35C00}">
      <dgm:prSet/>
      <dgm:spPr/>
      <dgm:t>
        <a:bodyPr/>
        <a:lstStyle/>
        <a:p>
          <a:endParaRPr lang="en-US"/>
        </a:p>
      </dgm:t>
    </dgm:pt>
    <dgm:pt modelId="{D9CA6536-FCD3-7340-A81F-09042487337E}">
      <dgm:prSet phldrT="[Text]" custT="1"/>
      <dgm:spPr/>
      <dgm:t>
        <a:bodyPr/>
        <a:lstStyle/>
        <a:p>
          <a:r>
            <a:rPr lang="en-US" sz="2000" dirty="0" smtClean="0"/>
            <a:t>Established Raynaud’s</a:t>
          </a:r>
          <a:endParaRPr lang="en-US" sz="2000" dirty="0"/>
        </a:p>
      </dgm:t>
    </dgm:pt>
    <dgm:pt modelId="{C5563BBA-36F2-DC4F-AC2A-45D2E2C5CA7D}" type="parTrans" cxnId="{5E6E9748-C114-A24E-B528-A6179966EEAC}">
      <dgm:prSet/>
      <dgm:spPr/>
      <dgm:t>
        <a:bodyPr/>
        <a:lstStyle/>
        <a:p>
          <a:endParaRPr lang="en-US"/>
        </a:p>
      </dgm:t>
    </dgm:pt>
    <dgm:pt modelId="{E2BB8EBC-532C-714A-96FF-CF890D04910E}" type="sibTrans" cxnId="{5E6E9748-C114-A24E-B528-A6179966EEAC}">
      <dgm:prSet/>
      <dgm:spPr/>
      <dgm:t>
        <a:bodyPr/>
        <a:lstStyle/>
        <a:p>
          <a:endParaRPr lang="en-US"/>
        </a:p>
      </dgm:t>
    </dgm:pt>
    <dgm:pt modelId="{44637CD1-7A23-B04E-82CC-ECF629B76FDF}">
      <dgm:prSet phldrT="[Text]"/>
      <dgm:spPr/>
      <dgm:t>
        <a:bodyPr/>
        <a:lstStyle/>
        <a:p>
          <a:pPr algn="ctr"/>
          <a:r>
            <a:rPr lang="en-US" dirty="0" smtClean="0"/>
            <a:t>Early     Advanced</a:t>
          </a:r>
          <a:endParaRPr lang="en-US" dirty="0"/>
        </a:p>
      </dgm:t>
    </dgm:pt>
    <dgm:pt modelId="{6ABB9134-63B7-DB46-A401-F78907F0F43F}" type="parTrans" cxnId="{78D26850-0F91-B048-864E-1BF1E527A8B9}">
      <dgm:prSet/>
      <dgm:spPr/>
      <dgm:t>
        <a:bodyPr/>
        <a:lstStyle/>
        <a:p>
          <a:endParaRPr lang="en-US"/>
        </a:p>
      </dgm:t>
    </dgm:pt>
    <dgm:pt modelId="{F2EB0CF3-88AA-564D-B96D-BF55E4FC142A}" type="sibTrans" cxnId="{78D26850-0F91-B048-864E-1BF1E527A8B9}">
      <dgm:prSet/>
      <dgm:spPr/>
      <dgm:t>
        <a:bodyPr/>
        <a:lstStyle/>
        <a:p>
          <a:endParaRPr lang="en-US"/>
        </a:p>
      </dgm:t>
    </dgm:pt>
    <dgm:pt modelId="{767FB75F-6F70-4C44-B234-13C9EA9E883A}">
      <dgm:prSet phldrT="[Text]" custT="1"/>
      <dgm:spPr/>
      <dgm:t>
        <a:bodyPr/>
        <a:lstStyle/>
        <a:p>
          <a:r>
            <a:rPr lang="en-US" sz="2000" dirty="0" smtClean="0"/>
            <a:t>Progressive skin fibrosis and variable organ involvement</a:t>
          </a:r>
          <a:endParaRPr lang="en-US" sz="2000" dirty="0"/>
        </a:p>
      </dgm:t>
    </dgm:pt>
    <dgm:pt modelId="{C21D66FA-EE7C-E243-8E4B-D5B18C5CD791}" type="parTrans" cxnId="{1710ECE4-5C05-3B4B-B0B6-607CBDFB5873}">
      <dgm:prSet/>
      <dgm:spPr/>
      <dgm:t>
        <a:bodyPr/>
        <a:lstStyle/>
        <a:p>
          <a:endParaRPr lang="en-US"/>
        </a:p>
      </dgm:t>
    </dgm:pt>
    <dgm:pt modelId="{B124FC58-85CA-3048-BD99-5A347035CB5F}" type="sibTrans" cxnId="{1710ECE4-5C05-3B4B-B0B6-607CBDFB5873}">
      <dgm:prSet/>
      <dgm:spPr/>
      <dgm:t>
        <a:bodyPr/>
        <a:lstStyle/>
        <a:p>
          <a:endParaRPr lang="en-US"/>
        </a:p>
      </dgm:t>
    </dgm:pt>
    <dgm:pt modelId="{32EA8FA3-6ED4-514D-93C1-EF121C1A1700}">
      <dgm:prSet phldrT="[Text]" custT="1"/>
      <dgm:spPr/>
      <dgm:t>
        <a:bodyPr/>
        <a:lstStyle/>
        <a:p>
          <a:endParaRPr lang="en-US" sz="2000" dirty="0"/>
        </a:p>
      </dgm:t>
    </dgm:pt>
    <dgm:pt modelId="{1698BCA3-134A-8D47-837B-48F098493348}" type="parTrans" cxnId="{0313BC1D-0666-A943-8EC2-5C6625F3C40D}">
      <dgm:prSet/>
      <dgm:spPr/>
      <dgm:t>
        <a:bodyPr/>
        <a:lstStyle/>
        <a:p>
          <a:endParaRPr lang="en-US"/>
        </a:p>
      </dgm:t>
    </dgm:pt>
    <dgm:pt modelId="{0770445F-978D-8045-9403-E9F1682DBAC9}" type="sibTrans" cxnId="{0313BC1D-0666-A943-8EC2-5C6625F3C40D}">
      <dgm:prSet/>
      <dgm:spPr/>
      <dgm:t>
        <a:bodyPr/>
        <a:lstStyle/>
        <a:p>
          <a:endParaRPr lang="en-US"/>
        </a:p>
      </dgm:t>
    </dgm:pt>
    <dgm:pt modelId="{99CA9B21-5BBF-DC4C-9CBE-EE239E2EC3B6}">
      <dgm:prSet phldrT="[Text]" custT="1"/>
      <dgm:spPr/>
      <dgm:t>
        <a:bodyPr/>
        <a:lstStyle/>
        <a:p>
          <a:r>
            <a:rPr lang="en-US" sz="2000" dirty="0" smtClean="0"/>
            <a:t>Diffuse itching</a:t>
          </a:r>
          <a:endParaRPr lang="en-US" sz="2000" dirty="0"/>
        </a:p>
      </dgm:t>
    </dgm:pt>
    <dgm:pt modelId="{0E7B594E-B546-6240-9C4F-2FF2659FECE1}" type="parTrans" cxnId="{E1B26976-4D90-4B46-BC15-F7CCC830B7A9}">
      <dgm:prSet/>
      <dgm:spPr/>
      <dgm:t>
        <a:bodyPr/>
        <a:lstStyle/>
        <a:p>
          <a:endParaRPr lang="en-US"/>
        </a:p>
      </dgm:t>
    </dgm:pt>
    <dgm:pt modelId="{518EEC2D-3E59-474A-9112-03219538668E}" type="sibTrans" cxnId="{E1B26976-4D90-4B46-BC15-F7CCC830B7A9}">
      <dgm:prSet/>
      <dgm:spPr/>
      <dgm:t>
        <a:bodyPr/>
        <a:lstStyle/>
        <a:p>
          <a:endParaRPr lang="en-US"/>
        </a:p>
      </dgm:t>
    </dgm:pt>
    <dgm:pt modelId="{C567C756-032A-B24B-AAC2-FB66794FC098}">
      <dgm:prSet phldrT="[Text]" custT="1"/>
      <dgm:spPr/>
      <dgm:t>
        <a:bodyPr/>
        <a:lstStyle/>
        <a:p>
          <a:r>
            <a:rPr lang="en-US" sz="2000" dirty="0" smtClean="0"/>
            <a:t>May have Raynaud’s</a:t>
          </a:r>
          <a:endParaRPr lang="en-US" sz="2000" dirty="0"/>
        </a:p>
      </dgm:t>
    </dgm:pt>
    <dgm:pt modelId="{F5A457B6-CFCE-3643-AD2B-18219848CE48}" type="parTrans" cxnId="{8C936053-1432-0841-AC91-16D8CA0DEDDB}">
      <dgm:prSet/>
      <dgm:spPr/>
      <dgm:t>
        <a:bodyPr/>
        <a:lstStyle/>
        <a:p>
          <a:endParaRPr lang="en-US"/>
        </a:p>
      </dgm:t>
    </dgm:pt>
    <dgm:pt modelId="{62EBD7D7-B7B8-594E-A1AD-B3926D4FA692}" type="sibTrans" cxnId="{8C936053-1432-0841-AC91-16D8CA0DEDDB}">
      <dgm:prSet/>
      <dgm:spPr/>
      <dgm:t>
        <a:bodyPr/>
        <a:lstStyle/>
        <a:p>
          <a:endParaRPr lang="en-US"/>
        </a:p>
      </dgm:t>
    </dgm:pt>
    <dgm:pt modelId="{E1521832-4B92-4444-ACB9-66CAC2C627A0}">
      <dgm:prSet phldrT="[Text]" custT="1"/>
      <dgm:spPr/>
      <dgm:t>
        <a:bodyPr/>
        <a:lstStyle/>
        <a:p>
          <a:r>
            <a:rPr lang="en-US" sz="2000" dirty="0" smtClean="0"/>
            <a:t>Joint pain</a:t>
          </a:r>
          <a:endParaRPr lang="en-US" sz="2000" dirty="0"/>
        </a:p>
      </dgm:t>
    </dgm:pt>
    <dgm:pt modelId="{920DB7D2-3D56-FC47-85C2-F93B4156E871}" type="parTrans" cxnId="{96506159-76C5-8144-9967-DC2E9BB02A03}">
      <dgm:prSet/>
      <dgm:spPr/>
      <dgm:t>
        <a:bodyPr/>
        <a:lstStyle/>
        <a:p>
          <a:endParaRPr lang="en-US"/>
        </a:p>
      </dgm:t>
    </dgm:pt>
    <dgm:pt modelId="{BE171043-333A-2748-8068-4534E83E3A2C}" type="sibTrans" cxnId="{96506159-76C5-8144-9967-DC2E9BB02A03}">
      <dgm:prSet/>
      <dgm:spPr/>
      <dgm:t>
        <a:bodyPr/>
        <a:lstStyle/>
        <a:p>
          <a:endParaRPr lang="en-US"/>
        </a:p>
      </dgm:t>
    </dgm:pt>
    <dgm:pt modelId="{47D62352-95B0-454D-8449-962BDA9F8836}">
      <dgm:prSet phldrT="[Text]" custT="1"/>
      <dgm:spPr/>
      <dgm:t>
        <a:bodyPr/>
        <a:lstStyle/>
        <a:p>
          <a:r>
            <a:rPr lang="en-US" sz="2000" dirty="0" smtClean="0"/>
            <a:t>Diffusely puffy fingers</a:t>
          </a:r>
          <a:endParaRPr lang="en-US" sz="2000" dirty="0"/>
        </a:p>
      </dgm:t>
    </dgm:pt>
    <dgm:pt modelId="{C3F91B40-B510-4147-8EF7-6590C0313724}" type="parTrans" cxnId="{82769EAE-BFD3-ED44-93AC-55FE837B6B8E}">
      <dgm:prSet/>
      <dgm:spPr/>
      <dgm:t>
        <a:bodyPr/>
        <a:lstStyle/>
        <a:p>
          <a:endParaRPr lang="en-US"/>
        </a:p>
      </dgm:t>
    </dgm:pt>
    <dgm:pt modelId="{172EF055-F31F-834B-AACD-FA490FDF0792}" type="sibTrans" cxnId="{82769EAE-BFD3-ED44-93AC-55FE837B6B8E}">
      <dgm:prSet/>
      <dgm:spPr/>
      <dgm:t>
        <a:bodyPr/>
        <a:lstStyle/>
        <a:p>
          <a:endParaRPr lang="en-US"/>
        </a:p>
      </dgm:t>
    </dgm:pt>
    <dgm:pt modelId="{792AFEB8-D7BF-D943-A0C4-F40E5DA56422}">
      <dgm:prSet phldrT="[Text]" custT="1"/>
      <dgm:spPr/>
      <dgm:t>
        <a:bodyPr/>
        <a:lstStyle/>
        <a:p>
          <a:endParaRPr lang="en-US" sz="2000" dirty="0"/>
        </a:p>
      </dgm:t>
    </dgm:pt>
    <dgm:pt modelId="{93867674-9012-B24F-B862-54B39D276C4E}" type="parTrans" cxnId="{1A6EC2DE-5DEB-0B46-94EB-A770281AD20B}">
      <dgm:prSet/>
      <dgm:spPr/>
      <dgm:t>
        <a:bodyPr/>
        <a:lstStyle/>
        <a:p>
          <a:endParaRPr lang="en-US"/>
        </a:p>
      </dgm:t>
    </dgm:pt>
    <dgm:pt modelId="{79C7A9DB-E756-594F-921E-0CC7DB4357EE}" type="sibTrans" cxnId="{1A6EC2DE-5DEB-0B46-94EB-A770281AD20B}">
      <dgm:prSet/>
      <dgm:spPr/>
      <dgm:t>
        <a:bodyPr/>
        <a:lstStyle/>
        <a:p>
          <a:endParaRPr lang="en-US"/>
        </a:p>
      </dgm:t>
    </dgm:pt>
    <dgm:pt modelId="{8FA0F701-D1F3-7442-95CE-EAA19A4171E7}" type="pres">
      <dgm:prSet presAssocID="{B4E0A29B-1703-8D46-8EBF-A7B2E3F035B5}" presName="Name0" presStyleCnt="0">
        <dgm:presLayoutVars>
          <dgm:dir/>
          <dgm:animLvl val="lvl"/>
          <dgm:resizeHandles val="exact"/>
        </dgm:presLayoutVars>
      </dgm:prSet>
      <dgm:spPr/>
      <dgm:t>
        <a:bodyPr/>
        <a:lstStyle/>
        <a:p>
          <a:endParaRPr lang="en-US"/>
        </a:p>
      </dgm:t>
    </dgm:pt>
    <dgm:pt modelId="{9D902A49-7201-3146-B78C-41F9B0961D1A}" type="pres">
      <dgm:prSet presAssocID="{30BA6327-78D0-5547-BEF7-A4894CE32F3D}" presName="linNode" presStyleCnt="0"/>
      <dgm:spPr/>
    </dgm:pt>
    <dgm:pt modelId="{B1DF05C2-BBD7-EF42-B745-5B2820BBD518}" type="pres">
      <dgm:prSet presAssocID="{30BA6327-78D0-5547-BEF7-A4894CE32F3D}" presName="parentText" presStyleLbl="node1" presStyleIdx="0" presStyleCnt="3">
        <dgm:presLayoutVars>
          <dgm:chMax val="1"/>
          <dgm:bulletEnabled val="1"/>
        </dgm:presLayoutVars>
      </dgm:prSet>
      <dgm:spPr/>
      <dgm:t>
        <a:bodyPr/>
        <a:lstStyle/>
        <a:p>
          <a:endParaRPr lang="en-US"/>
        </a:p>
      </dgm:t>
    </dgm:pt>
    <dgm:pt modelId="{20EA9BE0-7F38-A94C-A2EB-2910EF593A46}" type="pres">
      <dgm:prSet presAssocID="{30BA6327-78D0-5547-BEF7-A4894CE32F3D}" presName="descendantText" presStyleLbl="alignAccFollowNode1" presStyleIdx="0" presStyleCnt="3">
        <dgm:presLayoutVars>
          <dgm:bulletEnabled val="1"/>
        </dgm:presLayoutVars>
      </dgm:prSet>
      <dgm:spPr/>
      <dgm:t>
        <a:bodyPr/>
        <a:lstStyle/>
        <a:p>
          <a:endParaRPr lang="en-US"/>
        </a:p>
      </dgm:t>
    </dgm:pt>
    <dgm:pt modelId="{BA1B828A-6ED2-CB44-9125-214F148537A2}" type="pres">
      <dgm:prSet presAssocID="{19032990-1754-3D40-93B1-0EBE63E0F462}" presName="sp" presStyleCnt="0"/>
      <dgm:spPr/>
    </dgm:pt>
    <dgm:pt modelId="{24CF4AC9-BE91-1443-9715-F5FA9CABE509}" type="pres">
      <dgm:prSet presAssocID="{4FF0B11F-62A2-DD44-B735-AEFB31FAB3E4}" presName="linNode" presStyleCnt="0"/>
      <dgm:spPr/>
    </dgm:pt>
    <dgm:pt modelId="{3F2EFF11-47D7-2745-99A6-3BEFD83FAABE}" type="pres">
      <dgm:prSet presAssocID="{4FF0B11F-62A2-DD44-B735-AEFB31FAB3E4}" presName="parentText" presStyleLbl="node1" presStyleIdx="1" presStyleCnt="3">
        <dgm:presLayoutVars>
          <dgm:chMax val="1"/>
          <dgm:bulletEnabled val="1"/>
        </dgm:presLayoutVars>
      </dgm:prSet>
      <dgm:spPr/>
      <dgm:t>
        <a:bodyPr/>
        <a:lstStyle/>
        <a:p>
          <a:endParaRPr lang="en-US"/>
        </a:p>
      </dgm:t>
    </dgm:pt>
    <dgm:pt modelId="{602339D2-C1E4-EB42-9D8B-1DFD3DC8EEB5}" type="pres">
      <dgm:prSet presAssocID="{4FF0B11F-62A2-DD44-B735-AEFB31FAB3E4}" presName="descendantText" presStyleLbl="alignAccFollowNode1" presStyleIdx="1" presStyleCnt="3">
        <dgm:presLayoutVars>
          <dgm:bulletEnabled val="1"/>
        </dgm:presLayoutVars>
      </dgm:prSet>
      <dgm:spPr/>
      <dgm:t>
        <a:bodyPr/>
        <a:lstStyle/>
        <a:p>
          <a:endParaRPr lang="en-US"/>
        </a:p>
      </dgm:t>
    </dgm:pt>
    <dgm:pt modelId="{D14BA741-1021-CB49-ACF3-C880F399D871}" type="pres">
      <dgm:prSet presAssocID="{56F9B2FA-CAC4-2942-9E2C-C5B1415B5534}" presName="sp" presStyleCnt="0"/>
      <dgm:spPr/>
    </dgm:pt>
    <dgm:pt modelId="{8CD46289-F4E6-264C-BC51-CB96A688644C}" type="pres">
      <dgm:prSet presAssocID="{44637CD1-7A23-B04E-82CC-ECF629B76FDF}" presName="linNode" presStyleCnt="0"/>
      <dgm:spPr/>
    </dgm:pt>
    <dgm:pt modelId="{9285849E-FE12-C14C-8371-ACE94BEB4FBF}" type="pres">
      <dgm:prSet presAssocID="{44637CD1-7A23-B04E-82CC-ECF629B76FDF}" presName="parentText" presStyleLbl="node1" presStyleIdx="2" presStyleCnt="3">
        <dgm:presLayoutVars>
          <dgm:chMax val="1"/>
          <dgm:bulletEnabled val="1"/>
        </dgm:presLayoutVars>
      </dgm:prSet>
      <dgm:spPr/>
      <dgm:t>
        <a:bodyPr/>
        <a:lstStyle/>
        <a:p>
          <a:endParaRPr lang="en-US"/>
        </a:p>
      </dgm:t>
    </dgm:pt>
    <dgm:pt modelId="{4DCC90B6-ED9B-0744-8FFC-FF5479DEF087}" type="pres">
      <dgm:prSet presAssocID="{44637CD1-7A23-B04E-82CC-ECF629B76FDF}" presName="descendantText" presStyleLbl="alignAccFollowNode1" presStyleIdx="2" presStyleCnt="3" custLinFactNeighborY="-2718">
        <dgm:presLayoutVars>
          <dgm:bulletEnabled val="1"/>
        </dgm:presLayoutVars>
      </dgm:prSet>
      <dgm:spPr/>
      <dgm:t>
        <a:bodyPr/>
        <a:lstStyle/>
        <a:p>
          <a:endParaRPr lang="en-US"/>
        </a:p>
      </dgm:t>
    </dgm:pt>
  </dgm:ptLst>
  <dgm:cxnLst>
    <dgm:cxn modelId="{034F252A-F8C9-454B-B8EE-5E63C8BBA1E3}" type="presOf" srcId="{44637CD1-7A23-B04E-82CC-ECF629B76FDF}" destId="{9285849E-FE12-C14C-8371-ACE94BEB4FBF}" srcOrd="0" destOrd="0" presId="urn:microsoft.com/office/officeart/2005/8/layout/vList5"/>
    <dgm:cxn modelId="{8C936053-1432-0841-AC91-16D8CA0DEDDB}" srcId="{30BA6327-78D0-5547-BEF7-A4894CE32F3D}" destId="{C567C756-032A-B24B-AAC2-FB66794FC098}" srcOrd="1" destOrd="0" parTransId="{F5A457B6-CFCE-3643-AD2B-18219848CE48}" sibTransId="{62EBD7D7-B7B8-594E-A1AD-B3926D4FA692}"/>
    <dgm:cxn modelId="{96506159-76C5-8144-9967-DC2E9BB02A03}" srcId="{4FF0B11F-62A2-DD44-B735-AEFB31FAB3E4}" destId="{E1521832-4B92-4444-ACB9-66CAC2C627A0}" srcOrd="3" destOrd="0" parTransId="{920DB7D2-3D56-FC47-85C2-F93B4156E871}" sibTransId="{BE171043-333A-2748-8068-4534E83E3A2C}"/>
    <dgm:cxn modelId="{0313BC1D-0666-A943-8EC2-5C6625F3C40D}" srcId="{4FF0B11F-62A2-DD44-B735-AEFB31FAB3E4}" destId="{32EA8FA3-6ED4-514D-93C1-EF121C1A1700}" srcOrd="5" destOrd="0" parTransId="{1698BCA3-134A-8D47-837B-48F098493348}" sibTransId="{0770445F-978D-8045-9403-E9F1682DBAC9}"/>
    <dgm:cxn modelId="{9241F4C7-715B-4184-8752-BC1C739C9168}" type="presOf" srcId="{B4E0A29B-1703-8D46-8EBF-A7B2E3F035B5}" destId="{8FA0F701-D1F3-7442-95CE-EAA19A4171E7}" srcOrd="0" destOrd="0" presId="urn:microsoft.com/office/officeart/2005/8/layout/vList5"/>
    <dgm:cxn modelId="{1EF11714-61D9-4398-907D-A238B2CB47F6}" type="presOf" srcId="{7BDAAC11-C7B2-C746-BB7C-2C82935DAF55}" destId="{20EA9BE0-7F38-A94C-A2EB-2910EF593A46}" srcOrd="0" destOrd="0" presId="urn:microsoft.com/office/officeart/2005/8/layout/vList5"/>
    <dgm:cxn modelId="{78D26850-0F91-B048-864E-1BF1E527A8B9}" srcId="{B4E0A29B-1703-8D46-8EBF-A7B2E3F035B5}" destId="{44637CD1-7A23-B04E-82CC-ECF629B76FDF}" srcOrd="2" destOrd="0" parTransId="{6ABB9134-63B7-DB46-A401-F78907F0F43F}" sibTransId="{F2EB0CF3-88AA-564D-B96D-BF55E4FC142A}"/>
    <dgm:cxn modelId="{99E2B839-B62A-421D-97BF-B1855B4F9343}" type="presOf" srcId="{767FB75F-6F70-4C44-B234-13C9EA9E883A}" destId="{4DCC90B6-ED9B-0744-8FFC-FF5479DEF087}" srcOrd="0" destOrd="0" presId="urn:microsoft.com/office/officeart/2005/8/layout/vList5"/>
    <dgm:cxn modelId="{110C8570-D30C-4E06-9B44-D7D028C98D61}" type="presOf" srcId="{C567C756-032A-B24B-AAC2-FB66794FC098}" destId="{20EA9BE0-7F38-A94C-A2EB-2910EF593A46}" srcOrd="0" destOrd="1" presId="urn:microsoft.com/office/officeart/2005/8/layout/vList5"/>
    <dgm:cxn modelId="{5E6E9748-C114-A24E-B528-A6179966EEAC}" srcId="{4FF0B11F-62A2-DD44-B735-AEFB31FAB3E4}" destId="{D9CA6536-FCD3-7340-A81F-09042487337E}" srcOrd="4" destOrd="0" parTransId="{C5563BBA-36F2-DC4F-AC2A-45D2E2C5CA7D}" sibTransId="{E2BB8EBC-532C-714A-96FF-CF890D04910E}"/>
    <dgm:cxn modelId="{E6C04E55-76B1-48B9-B9FF-120B72D4134E}" type="presOf" srcId="{47D62352-95B0-454D-8449-962BDA9F8836}" destId="{602339D2-C1E4-EB42-9D8B-1DFD3DC8EEB5}" srcOrd="0" destOrd="1" presId="urn:microsoft.com/office/officeart/2005/8/layout/vList5"/>
    <dgm:cxn modelId="{82769EAE-BFD3-ED44-93AC-55FE837B6B8E}" srcId="{4FF0B11F-62A2-DD44-B735-AEFB31FAB3E4}" destId="{47D62352-95B0-454D-8449-962BDA9F8836}" srcOrd="1" destOrd="0" parTransId="{C3F91B40-B510-4147-8EF7-6590C0313724}" sibTransId="{172EF055-F31F-834B-AACD-FA490FDF0792}"/>
    <dgm:cxn modelId="{0B705CBD-FBD5-485C-98E9-9A5C4263E44D}" type="presOf" srcId="{E1521832-4B92-4444-ACB9-66CAC2C627A0}" destId="{602339D2-C1E4-EB42-9D8B-1DFD3DC8EEB5}" srcOrd="0" destOrd="3" presId="urn:microsoft.com/office/officeart/2005/8/layout/vList5"/>
    <dgm:cxn modelId="{C62DB6F1-FAAE-4151-8E53-299996657E80}" type="presOf" srcId="{4FF0B11F-62A2-DD44-B735-AEFB31FAB3E4}" destId="{3F2EFF11-47D7-2745-99A6-3BEFD83FAABE}" srcOrd="0" destOrd="0" presId="urn:microsoft.com/office/officeart/2005/8/layout/vList5"/>
    <dgm:cxn modelId="{1591832D-D4E6-D740-B1E7-1E424BC12E28}" srcId="{30BA6327-78D0-5547-BEF7-A4894CE32F3D}" destId="{6CE36DDD-784E-E244-AAFA-9F24B31E436B}" srcOrd="2" destOrd="0" parTransId="{D580250D-85A7-A24E-A481-8F47D38FE98E}" sibTransId="{4ECBB7E3-1027-174C-8B87-7B0AFFB7C4E0}"/>
    <dgm:cxn modelId="{1A6EC2DE-5DEB-0B46-94EB-A770281AD20B}" srcId="{4FF0B11F-62A2-DD44-B735-AEFB31FAB3E4}" destId="{792AFEB8-D7BF-D943-A0C4-F40E5DA56422}" srcOrd="0" destOrd="0" parTransId="{93867674-9012-B24F-B862-54B39D276C4E}" sibTransId="{79C7A9DB-E756-594F-921E-0CC7DB4357EE}"/>
    <dgm:cxn modelId="{1710ECE4-5C05-3B4B-B0B6-607CBDFB5873}" srcId="{44637CD1-7A23-B04E-82CC-ECF629B76FDF}" destId="{767FB75F-6F70-4C44-B234-13C9EA9E883A}" srcOrd="0" destOrd="0" parTransId="{C21D66FA-EE7C-E243-8E4B-D5B18C5CD791}" sibTransId="{B124FC58-85CA-3048-BD99-5A347035CB5F}"/>
    <dgm:cxn modelId="{E1B26976-4D90-4B46-BC15-F7CCC830B7A9}" srcId="{4FF0B11F-62A2-DD44-B735-AEFB31FAB3E4}" destId="{99CA9B21-5BBF-DC4C-9CBE-EE239E2EC3B6}" srcOrd="2" destOrd="0" parTransId="{0E7B594E-B546-6240-9C4F-2FF2659FECE1}" sibTransId="{518EEC2D-3E59-474A-9112-03219538668E}"/>
    <dgm:cxn modelId="{93A424E6-97C6-FF4B-A2FA-1181C7030362}" srcId="{B4E0A29B-1703-8D46-8EBF-A7B2E3F035B5}" destId="{30BA6327-78D0-5547-BEF7-A4894CE32F3D}" srcOrd="0" destOrd="0" parTransId="{08A41DC4-7DB3-9B45-A8E3-3990E9060532}" sibTransId="{19032990-1754-3D40-93B1-0EBE63E0F462}"/>
    <dgm:cxn modelId="{2265A2B1-BCA9-4678-BF86-BE8BDEC8FEEB}" type="presOf" srcId="{99CA9B21-5BBF-DC4C-9CBE-EE239E2EC3B6}" destId="{602339D2-C1E4-EB42-9D8B-1DFD3DC8EEB5}" srcOrd="0" destOrd="2" presId="urn:microsoft.com/office/officeart/2005/8/layout/vList5"/>
    <dgm:cxn modelId="{CBB8252D-8A43-4C10-AF9F-BE4E43AC582B}" type="presOf" srcId="{32EA8FA3-6ED4-514D-93C1-EF121C1A1700}" destId="{602339D2-C1E4-EB42-9D8B-1DFD3DC8EEB5}" srcOrd="0" destOrd="5" presId="urn:microsoft.com/office/officeart/2005/8/layout/vList5"/>
    <dgm:cxn modelId="{14F93A58-3444-4C93-9789-EEB1A83BBA19}" type="presOf" srcId="{30BA6327-78D0-5547-BEF7-A4894CE32F3D}" destId="{B1DF05C2-BBD7-EF42-B745-5B2820BBD518}" srcOrd="0" destOrd="0" presId="urn:microsoft.com/office/officeart/2005/8/layout/vList5"/>
    <dgm:cxn modelId="{542F2980-123E-49AA-892D-6B634364CE65}" type="presOf" srcId="{6CE36DDD-784E-E244-AAFA-9F24B31E436B}" destId="{20EA9BE0-7F38-A94C-A2EB-2910EF593A46}" srcOrd="0" destOrd="2" presId="urn:microsoft.com/office/officeart/2005/8/layout/vList5"/>
    <dgm:cxn modelId="{70409F87-6245-EE40-932E-FBD05AC35C00}" srcId="{B4E0A29B-1703-8D46-8EBF-A7B2E3F035B5}" destId="{4FF0B11F-62A2-DD44-B735-AEFB31FAB3E4}" srcOrd="1" destOrd="0" parTransId="{63B41C7E-F7D9-E840-BF5C-A3870B8724ED}" sibTransId="{56F9B2FA-CAC4-2942-9E2C-C5B1415B5534}"/>
    <dgm:cxn modelId="{71081F1A-03DD-F44A-8BE2-BBCB6B85A8AC}" srcId="{30BA6327-78D0-5547-BEF7-A4894CE32F3D}" destId="{7BDAAC11-C7B2-C746-BB7C-2C82935DAF55}" srcOrd="0" destOrd="0" parTransId="{035804CC-8DA7-A246-A153-2CE3A1B34ACB}" sibTransId="{90CE2DFC-A45E-CA4D-A47B-0DC021E545BF}"/>
    <dgm:cxn modelId="{7CD120D9-0E46-4813-A30A-A8A14BF67966}" type="presOf" srcId="{792AFEB8-D7BF-D943-A0C4-F40E5DA56422}" destId="{602339D2-C1E4-EB42-9D8B-1DFD3DC8EEB5}" srcOrd="0" destOrd="0" presId="urn:microsoft.com/office/officeart/2005/8/layout/vList5"/>
    <dgm:cxn modelId="{BF186CE3-2AF5-4BDF-A568-0601CD767DFA}" type="presOf" srcId="{D9CA6536-FCD3-7340-A81F-09042487337E}" destId="{602339D2-C1E4-EB42-9D8B-1DFD3DC8EEB5}" srcOrd="0" destOrd="4" presId="urn:microsoft.com/office/officeart/2005/8/layout/vList5"/>
    <dgm:cxn modelId="{D0BF3647-21E2-49C9-B6B0-C2F10D329246}" type="presParOf" srcId="{8FA0F701-D1F3-7442-95CE-EAA19A4171E7}" destId="{9D902A49-7201-3146-B78C-41F9B0961D1A}" srcOrd="0" destOrd="0" presId="urn:microsoft.com/office/officeart/2005/8/layout/vList5"/>
    <dgm:cxn modelId="{A9AA1A92-C46A-4AC8-93D1-6E1FE7934921}" type="presParOf" srcId="{9D902A49-7201-3146-B78C-41F9B0961D1A}" destId="{B1DF05C2-BBD7-EF42-B745-5B2820BBD518}" srcOrd="0" destOrd="0" presId="urn:microsoft.com/office/officeart/2005/8/layout/vList5"/>
    <dgm:cxn modelId="{DC67B9A1-3BEA-4CB3-82AB-1B703AC5ADCB}" type="presParOf" srcId="{9D902A49-7201-3146-B78C-41F9B0961D1A}" destId="{20EA9BE0-7F38-A94C-A2EB-2910EF593A46}" srcOrd="1" destOrd="0" presId="urn:microsoft.com/office/officeart/2005/8/layout/vList5"/>
    <dgm:cxn modelId="{5B3623DD-79F2-4913-A2DA-A06B01A699D0}" type="presParOf" srcId="{8FA0F701-D1F3-7442-95CE-EAA19A4171E7}" destId="{BA1B828A-6ED2-CB44-9125-214F148537A2}" srcOrd="1" destOrd="0" presId="urn:microsoft.com/office/officeart/2005/8/layout/vList5"/>
    <dgm:cxn modelId="{E979D2C0-72F4-420A-AE0E-001E644C5860}" type="presParOf" srcId="{8FA0F701-D1F3-7442-95CE-EAA19A4171E7}" destId="{24CF4AC9-BE91-1443-9715-F5FA9CABE509}" srcOrd="2" destOrd="0" presId="urn:microsoft.com/office/officeart/2005/8/layout/vList5"/>
    <dgm:cxn modelId="{F564B2A8-494D-46D1-B486-F184FE0B2767}" type="presParOf" srcId="{24CF4AC9-BE91-1443-9715-F5FA9CABE509}" destId="{3F2EFF11-47D7-2745-99A6-3BEFD83FAABE}" srcOrd="0" destOrd="0" presId="urn:microsoft.com/office/officeart/2005/8/layout/vList5"/>
    <dgm:cxn modelId="{068FD6E2-F0AD-40BE-9CD0-EDA9DD503616}" type="presParOf" srcId="{24CF4AC9-BE91-1443-9715-F5FA9CABE509}" destId="{602339D2-C1E4-EB42-9D8B-1DFD3DC8EEB5}" srcOrd="1" destOrd="0" presId="urn:microsoft.com/office/officeart/2005/8/layout/vList5"/>
    <dgm:cxn modelId="{5336E21B-13CB-44C2-A3BF-A0A52D9F5311}" type="presParOf" srcId="{8FA0F701-D1F3-7442-95CE-EAA19A4171E7}" destId="{D14BA741-1021-CB49-ACF3-C880F399D871}" srcOrd="3" destOrd="0" presId="urn:microsoft.com/office/officeart/2005/8/layout/vList5"/>
    <dgm:cxn modelId="{C5B628A4-C728-4E2C-B27A-95F59D1423CB}" type="presParOf" srcId="{8FA0F701-D1F3-7442-95CE-EAA19A4171E7}" destId="{8CD46289-F4E6-264C-BC51-CB96A688644C}" srcOrd="4" destOrd="0" presId="urn:microsoft.com/office/officeart/2005/8/layout/vList5"/>
    <dgm:cxn modelId="{7A775E7E-1B5D-4A5B-B442-4D75ADC36D74}" type="presParOf" srcId="{8CD46289-F4E6-264C-BC51-CB96A688644C}" destId="{9285849E-FE12-C14C-8371-ACE94BEB4FBF}" srcOrd="0" destOrd="0" presId="urn:microsoft.com/office/officeart/2005/8/layout/vList5"/>
    <dgm:cxn modelId="{3A6C33AD-217E-45CF-82CA-E974A854A1A2}" type="presParOf" srcId="{8CD46289-F4E6-264C-BC51-CB96A688644C}" destId="{4DCC90B6-ED9B-0744-8FFC-FF5479DEF087}"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88CD8-95DE-2A42-A50C-06026DBE25E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66FFF954-2224-614E-9F15-63E9FCE6887C}">
      <dgm:prSet phldrT="[Text]"/>
      <dgm:spPr/>
      <dgm:t>
        <a:bodyPr/>
        <a:lstStyle/>
        <a:p>
          <a:r>
            <a:rPr lang="en-US" dirty="0" smtClean="0"/>
            <a:t>Vascular</a:t>
          </a:r>
          <a:endParaRPr lang="en-US" dirty="0"/>
        </a:p>
      </dgm:t>
    </dgm:pt>
    <dgm:pt modelId="{5D7C4583-E4E2-4B48-A185-F7562D250E2B}" type="parTrans" cxnId="{ED9733C7-E481-3B43-B35F-30E624A329DF}">
      <dgm:prSet/>
      <dgm:spPr/>
      <dgm:t>
        <a:bodyPr/>
        <a:lstStyle/>
        <a:p>
          <a:endParaRPr lang="en-US"/>
        </a:p>
      </dgm:t>
    </dgm:pt>
    <dgm:pt modelId="{36859F23-B112-EB4A-BD33-62C01B942908}" type="sibTrans" cxnId="{ED9733C7-E481-3B43-B35F-30E624A329DF}">
      <dgm:prSet/>
      <dgm:spPr/>
      <dgm:t>
        <a:bodyPr/>
        <a:lstStyle/>
        <a:p>
          <a:endParaRPr lang="en-US"/>
        </a:p>
      </dgm:t>
    </dgm:pt>
    <dgm:pt modelId="{417B140C-FE7D-4F40-A4CB-33F91CA45616}">
      <dgm:prSet phldrT="[Text]"/>
      <dgm:spPr/>
      <dgm:t>
        <a:bodyPr/>
        <a:lstStyle/>
        <a:p>
          <a:r>
            <a:rPr lang="en-US" dirty="0" smtClean="0"/>
            <a:t>Raynaud’s</a:t>
          </a:r>
          <a:endParaRPr lang="en-US" dirty="0"/>
        </a:p>
      </dgm:t>
    </dgm:pt>
    <dgm:pt modelId="{B6118B4D-C457-CC46-B8DC-6FF856BE827B}" type="parTrans" cxnId="{C166E1B1-EEB0-994A-859F-B24C01B56BB7}">
      <dgm:prSet/>
      <dgm:spPr/>
      <dgm:t>
        <a:bodyPr/>
        <a:lstStyle/>
        <a:p>
          <a:endParaRPr lang="en-US"/>
        </a:p>
      </dgm:t>
    </dgm:pt>
    <dgm:pt modelId="{CA967A80-C09B-E840-AD65-3F5616CEEB76}" type="sibTrans" cxnId="{C166E1B1-EEB0-994A-859F-B24C01B56BB7}">
      <dgm:prSet/>
      <dgm:spPr/>
      <dgm:t>
        <a:bodyPr/>
        <a:lstStyle/>
        <a:p>
          <a:endParaRPr lang="en-US"/>
        </a:p>
      </dgm:t>
    </dgm:pt>
    <dgm:pt modelId="{C5A76992-04A0-1143-B94F-E99C984C461E}">
      <dgm:prSet phldrT="[Text]"/>
      <dgm:spPr/>
      <dgm:t>
        <a:bodyPr/>
        <a:lstStyle/>
        <a:p>
          <a:r>
            <a:rPr lang="en-US" dirty="0" smtClean="0"/>
            <a:t>Pulmonary arterial hypertension</a:t>
          </a:r>
          <a:endParaRPr lang="en-US" dirty="0"/>
        </a:p>
      </dgm:t>
    </dgm:pt>
    <dgm:pt modelId="{18F032B2-63B5-D049-A922-F8C2422BA4FA}" type="parTrans" cxnId="{39DB6593-69FE-4E4E-9791-68F6ECEE1667}">
      <dgm:prSet/>
      <dgm:spPr/>
      <dgm:t>
        <a:bodyPr/>
        <a:lstStyle/>
        <a:p>
          <a:endParaRPr lang="en-US"/>
        </a:p>
      </dgm:t>
    </dgm:pt>
    <dgm:pt modelId="{FDB39B1A-5646-7D48-9727-9CC79F3A489F}" type="sibTrans" cxnId="{39DB6593-69FE-4E4E-9791-68F6ECEE1667}">
      <dgm:prSet/>
      <dgm:spPr/>
      <dgm:t>
        <a:bodyPr/>
        <a:lstStyle/>
        <a:p>
          <a:endParaRPr lang="en-US"/>
        </a:p>
      </dgm:t>
    </dgm:pt>
    <dgm:pt modelId="{8572A5A3-8CA4-4743-9464-F84C6759481D}">
      <dgm:prSet phldrT="[Text]"/>
      <dgm:spPr/>
      <dgm:t>
        <a:bodyPr/>
        <a:lstStyle/>
        <a:p>
          <a:r>
            <a:rPr lang="en-US" dirty="0" smtClean="0"/>
            <a:t>Immune suppressors/anti-</a:t>
          </a:r>
          <a:r>
            <a:rPr lang="en-US" dirty="0" err="1" smtClean="0"/>
            <a:t>inflammatories</a:t>
          </a:r>
          <a:endParaRPr lang="en-US" dirty="0"/>
        </a:p>
      </dgm:t>
    </dgm:pt>
    <dgm:pt modelId="{9C127566-0571-6445-B750-8A9DF4608388}" type="parTrans" cxnId="{857B901B-B325-1B44-8240-BF4AE7B1F9EE}">
      <dgm:prSet/>
      <dgm:spPr/>
      <dgm:t>
        <a:bodyPr/>
        <a:lstStyle/>
        <a:p>
          <a:endParaRPr lang="en-US"/>
        </a:p>
      </dgm:t>
    </dgm:pt>
    <dgm:pt modelId="{AFCB5138-B4EA-CD41-9D72-110B6D12B0C6}" type="sibTrans" cxnId="{857B901B-B325-1B44-8240-BF4AE7B1F9EE}">
      <dgm:prSet/>
      <dgm:spPr/>
      <dgm:t>
        <a:bodyPr/>
        <a:lstStyle/>
        <a:p>
          <a:endParaRPr lang="en-US"/>
        </a:p>
      </dgm:t>
    </dgm:pt>
    <dgm:pt modelId="{3DC3B9C3-9B6C-9644-9C6D-EF5A05DB3052}">
      <dgm:prSet phldrT="[Text]"/>
      <dgm:spPr/>
      <dgm:t>
        <a:bodyPr/>
        <a:lstStyle/>
        <a:p>
          <a:r>
            <a:rPr lang="en-US" dirty="0" smtClean="0"/>
            <a:t>Interstitial lung disease</a:t>
          </a:r>
          <a:endParaRPr lang="en-US" dirty="0"/>
        </a:p>
      </dgm:t>
    </dgm:pt>
    <dgm:pt modelId="{756E8D7F-E84A-194E-B6E0-D4C4554239CF}" type="parTrans" cxnId="{C526C934-9DC3-5846-B4EB-1241779D21DA}">
      <dgm:prSet/>
      <dgm:spPr/>
      <dgm:t>
        <a:bodyPr/>
        <a:lstStyle/>
        <a:p>
          <a:endParaRPr lang="en-US"/>
        </a:p>
      </dgm:t>
    </dgm:pt>
    <dgm:pt modelId="{E7567C3D-9EE0-0848-B0C0-E30B8F878377}" type="sibTrans" cxnId="{C526C934-9DC3-5846-B4EB-1241779D21DA}">
      <dgm:prSet/>
      <dgm:spPr/>
      <dgm:t>
        <a:bodyPr/>
        <a:lstStyle/>
        <a:p>
          <a:endParaRPr lang="en-US"/>
        </a:p>
      </dgm:t>
    </dgm:pt>
    <dgm:pt modelId="{EFEA0427-D1FD-6449-B5F4-7192031D6289}">
      <dgm:prSet phldrT="[Text]"/>
      <dgm:spPr/>
      <dgm:t>
        <a:bodyPr/>
        <a:lstStyle/>
        <a:p>
          <a:r>
            <a:rPr lang="en-US" dirty="0" smtClean="0"/>
            <a:t>Cutaneous/Musculoskeletal</a:t>
          </a:r>
          <a:endParaRPr lang="en-US" dirty="0"/>
        </a:p>
      </dgm:t>
    </dgm:pt>
    <dgm:pt modelId="{C65FC35E-973B-8E4E-AEE9-77D9D057D30F}" type="parTrans" cxnId="{796585B7-185C-DA4E-899D-EF3E91E7E7C1}">
      <dgm:prSet/>
      <dgm:spPr/>
      <dgm:t>
        <a:bodyPr/>
        <a:lstStyle/>
        <a:p>
          <a:endParaRPr lang="en-US"/>
        </a:p>
      </dgm:t>
    </dgm:pt>
    <dgm:pt modelId="{C54D3B65-FB4C-2244-9751-44F20F509DB9}" type="sibTrans" cxnId="{796585B7-185C-DA4E-899D-EF3E91E7E7C1}">
      <dgm:prSet/>
      <dgm:spPr/>
      <dgm:t>
        <a:bodyPr/>
        <a:lstStyle/>
        <a:p>
          <a:endParaRPr lang="en-US"/>
        </a:p>
      </dgm:t>
    </dgm:pt>
    <dgm:pt modelId="{AC47005F-04B2-044F-BF1C-21EC9B4A11B1}">
      <dgm:prSet phldrT="[Text]"/>
      <dgm:spPr/>
      <dgm:t>
        <a:bodyPr/>
        <a:lstStyle/>
        <a:p>
          <a:r>
            <a:rPr lang="en-US" dirty="0" smtClean="0"/>
            <a:t>Symptomatic</a:t>
          </a:r>
          <a:endParaRPr lang="en-US" dirty="0"/>
        </a:p>
      </dgm:t>
    </dgm:pt>
    <dgm:pt modelId="{217A00F4-3238-F442-9F3D-1DA1931D80FC}" type="parTrans" cxnId="{97896197-9A2F-8B4F-B90B-93BA16C62645}">
      <dgm:prSet/>
      <dgm:spPr/>
      <dgm:t>
        <a:bodyPr/>
        <a:lstStyle/>
        <a:p>
          <a:endParaRPr lang="en-US"/>
        </a:p>
      </dgm:t>
    </dgm:pt>
    <dgm:pt modelId="{AF94BEF3-1080-0348-9CB3-B485B767D242}" type="sibTrans" cxnId="{97896197-9A2F-8B4F-B90B-93BA16C62645}">
      <dgm:prSet/>
      <dgm:spPr/>
      <dgm:t>
        <a:bodyPr/>
        <a:lstStyle/>
        <a:p>
          <a:endParaRPr lang="en-US"/>
        </a:p>
      </dgm:t>
    </dgm:pt>
    <dgm:pt modelId="{DD3FE4DB-79E0-6C45-86E6-CD351EBED56E}">
      <dgm:prSet phldrT="[Text]"/>
      <dgm:spPr/>
      <dgm:t>
        <a:bodyPr/>
        <a:lstStyle/>
        <a:p>
          <a:r>
            <a:rPr lang="en-US" dirty="0" err="1" smtClean="0"/>
            <a:t>Gastroesophageal</a:t>
          </a:r>
          <a:r>
            <a:rPr lang="en-US" dirty="0" smtClean="0"/>
            <a:t> reflux</a:t>
          </a:r>
          <a:endParaRPr lang="en-US" dirty="0"/>
        </a:p>
      </dgm:t>
    </dgm:pt>
    <dgm:pt modelId="{196DEA51-08EE-344A-A6F2-639E4E080CB2}" type="parTrans" cxnId="{34D3DA43-0626-5D48-92D9-5AB548002D0F}">
      <dgm:prSet/>
      <dgm:spPr/>
      <dgm:t>
        <a:bodyPr/>
        <a:lstStyle/>
        <a:p>
          <a:endParaRPr lang="en-US"/>
        </a:p>
      </dgm:t>
    </dgm:pt>
    <dgm:pt modelId="{33E0D1D4-E90C-8640-86BA-1A78848BF57A}" type="sibTrans" cxnId="{34D3DA43-0626-5D48-92D9-5AB548002D0F}">
      <dgm:prSet/>
      <dgm:spPr/>
      <dgm:t>
        <a:bodyPr/>
        <a:lstStyle/>
        <a:p>
          <a:endParaRPr lang="en-US"/>
        </a:p>
      </dgm:t>
    </dgm:pt>
    <dgm:pt modelId="{A0D5F71E-B0BC-6C4A-A18E-536B4518F96D}">
      <dgm:prSet phldrT="[Text]"/>
      <dgm:spPr/>
      <dgm:t>
        <a:bodyPr/>
        <a:lstStyle/>
        <a:p>
          <a:r>
            <a:rPr lang="en-US" dirty="0" smtClean="0"/>
            <a:t>GI </a:t>
          </a:r>
          <a:r>
            <a:rPr lang="en-US" dirty="0" err="1" smtClean="0"/>
            <a:t>dysmotility</a:t>
          </a:r>
          <a:endParaRPr lang="en-US" dirty="0"/>
        </a:p>
      </dgm:t>
    </dgm:pt>
    <dgm:pt modelId="{29B5AE2A-8FF9-D347-85FB-2056E76AE30B}" type="parTrans" cxnId="{9257B2D1-EE7D-974C-82E0-AC0FD3604C20}">
      <dgm:prSet/>
      <dgm:spPr/>
      <dgm:t>
        <a:bodyPr/>
        <a:lstStyle/>
        <a:p>
          <a:endParaRPr lang="en-US"/>
        </a:p>
      </dgm:t>
    </dgm:pt>
    <dgm:pt modelId="{E180A145-ADC3-5448-A0DB-1FEF6A3675BF}" type="sibTrans" cxnId="{9257B2D1-EE7D-974C-82E0-AC0FD3604C20}">
      <dgm:prSet/>
      <dgm:spPr/>
      <dgm:t>
        <a:bodyPr/>
        <a:lstStyle/>
        <a:p>
          <a:endParaRPr lang="en-US"/>
        </a:p>
      </dgm:t>
    </dgm:pt>
    <dgm:pt modelId="{502B9CA1-1A84-DF41-82E3-D61B7541C1BF}">
      <dgm:prSet phldrT="[Text]"/>
      <dgm:spPr/>
      <dgm:t>
        <a:bodyPr/>
        <a:lstStyle/>
        <a:p>
          <a:r>
            <a:rPr lang="en-US" dirty="0" smtClean="0"/>
            <a:t>Scleroderma renal crisis</a:t>
          </a:r>
          <a:endParaRPr lang="en-US" dirty="0"/>
        </a:p>
      </dgm:t>
    </dgm:pt>
    <dgm:pt modelId="{84250081-CD90-004D-8E93-3217BC70B945}" type="parTrans" cxnId="{2012CF5D-0CDE-0E48-B71D-98447702955A}">
      <dgm:prSet/>
      <dgm:spPr/>
      <dgm:t>
        <a:bodyPr/>
        <a:lstStyle/>
        <a:p>
          <a:endParaRPr lang="en-US"/>
        </a:p>
      </dgm:t>
    </dgm:pt>
    <dgm:pt modelId="{55450D84-F659-2F49-9FF4-259DAB30DB9A}" type="sibTrans" cxnId="{2012CF5D-0CDE-0E48-B71D-98447702955A}">
      <dgm:prSet/>
      <dgm:spPr/>
      <dgm:t>
        <a:bodyPr/>
        <a:lstStyle/>
        <a:p>
          <a:endParaRPr lang="en-US"/>
        </a:p>
      </dgm:t>
    </dgm:pt>
    <dgm:pt modelId="{30F6EB70-C29C-DA45-A641-31091BFC3655}" type="pres">
      <dgm:prSet presAssocID="{10F88CD8-95DE-2A42-A50C-06026DBE25E4}" presName="Name0" presStyleCnt="0">
        <dgm:presLayoutVars>
          <dgm:dir/>
          <dgm:animLvl val="lvl"/>
          <dgm:resizeHandles val="exact"/>
        </dgm:presLayoutVars>
      </dgm:prSet>
      <dgm:spPr/>
      <dgm:t>
        <a:bodyPr/>
        <a:lstStyle/>
        <a:p>
          <a:endParaRPr lang="en-US"/>
        </a:p>
      </dgm:t>
    </dgm:pt>
    <dgm:pt modelId="{080C6079-4153-B94E-8A1C-30DEC6DFFE62}" type="pres">
      <dgm:prSet presAssocID="{66FFF954-2224-614E-9F15-63E9FCE6887C}" presName="linNode" presStyleCnt="0"/>
      <dgm:spPr/>
    </dgm:pt>
    <dgm:pt modelId="{EC43A6A9-9DC9-5549-A2DC-654BA5605571}" type="pres">
      <dgm:prSet presAssocID="{66FFF954-2224-614E-9F15-63E9FCE6887C}" presName="parentText" presStyleLbl="node1" presStyleIdx="0" presStyleCnt="3">
        <dgm:presLayoutVars>
          <dgm:chMax val="1"/>
          <dgm:bulletEnabled val="1"/>
        </dgm:presLayoutVars>
      </dgm:prSet>
      <dgm:spPr/>
      <dgm:t>
        <a:bodyPr/>
        <a:lstStyle/>
        <a:p>
          <a:endParaRPr lang="en-US"/>
        </a:p>
      </dgm:t>
    </dgm:pt>
    <dgm:pt modelId="{EC0FCBE8-17B5-084E-9B7F-366D53E5860D}" type="pres">
      <dgm:prSet presAssocID="{66FFF954-2224-614E-9F15-63E9FCE6887C}" presName="descendantText" presStyleLbl="alignAccFollowNode1" presStyleIdx="0" presStyleCnt="3">
        <dgm:presLayoutVars>
          <dgm:bulletEnabled val="1"/>
        </dgm:presLayoutVars>
      </dgm:prSet>
      <dgm:spPr/>
      <dgm:t>
        <a:bodyPr/>
        <a:lstStyle/>
        <a:p>
          <a:endParaRPr lang="en-US"/>
        </a:p>
      </dgm:t>
    </dgm:pt>
    <dgm:pt modelId="{11D8715A-19B8-904C-9B7C-2BDC4123323B}" type="pres">
      <dgm:prSet presAssocID="{36859F23-B112-EB4A-BD33-62C01B942908}" presName="sp" presStyleCnt="0"/>
      <dgm:spPr/>
    </dgm:pt>
    <dgm:pt modelId="{8FDD9653-4A66-0445-8844-393B75C50F3C}" type="pres">
      <dgm:prSet presAssocID="{8572A5A3-8CA4-4743-9464-F84C6759481D}" presName="linNode" presStyleCnt="0"/>
      <dgm:spPr/>
    </dgm:pt>
    <dgm:pt modelId="{10460788-B58C-1245-B9EF-3B935381BEBF}" type="pres">
      <dgm:prSet presAssocID="{8572A5A3-8CA4-4743-9464-F84C6759481D}" presName="parentText" presStyleLbl="node1" presStyleIdx="1" presStyleCnt="3">
        <dgm:presLayoutVars>
          <dgm:chMax val="1"/>
          <dgm:bulletEnabled val="1"/>
        </dgm:presLayoutVars>
      </dgm:prSet>
      <dgm:spPr/>
      <dgm:t>
        <a:bodyPr/>
        <a:lstStyle/>
        <a:p>
          <a:endParaRPr lang="en-US"/>
        </a:p>
      </dgm:t>
    </dgm:pt>
    <dgm:pt modelId="{816D95F5-FB49-D446-90E9-BCE103A5ED8F}" type="pres">
      <dgm:prSet presAssocID="{8572A5A3-8CA4-4743-9464-F84C6759481D}" presName="descendantText" presStyleLbl="alignAccFollowNode1" presStyleIdx="1" presStyleCnt="3">
        <dgm:presLayoutVars>
          <dgm:bulletEnabled val="1"/>
        </dgm:presLayoutVars>
      </dgm:prSet>
      <dgm:spPr/>
      <dgm:t>
        <a:bodyPr/>
        <a:lstStyle/>
        <a:p>
          <a:endParaRPr lang="en-US"/>
        </a:p>
      </dgm:t>
    </dgm:pt>
    <dgm:pt modelId="{EFA23383-8029-3742-A97E-2585739DBFAF}" type="pres">
      <dgm:prSet presAssocID="{AFCB5138-B4EA-CD41-9D72-110B6D12B0C6}" presName="sp" presStyleCnt="0"/>
      <dgm:spPr/>
    </dgm:pt>
    <dgm:pt modelId="{F951D838-BDD2-0145-92A8-576D42699C4C}" type="pres">
      <dgm:prSet presAssocID="{AC47005F-04B2-044F-BF1C-21EC9B4A11B1}" presName="linNode" presStyleCnt="0"/>
      <dgm:spPr/>
    </dgm:pt>
    <dgm:pt modelId="{26C3A36D-5940-7740-A23C-F53C92A5D1A6}" type="pres">
      <dgm:prSet presAssocID="{AC47005F-04B2-044F-BF1C-21EC9B4A11B1}" presName="parentText" presStyleLbl="node1" presStyleIdx="2" presStyleCnt="3">
        <dgm:presLayoutVars>
          <dgm:chMax val="1"/>
          <dgm:bulletEnabled val="1"/>
        </dgm:presLayoutVars>
      </dgm:prSet>
      <dgm:spPr/>
      <dgm:t>
        <a:bodyPr/>
        <a:lstStyle/>
        <a:p>
          <a:endParaRPr lang="en-US"/>
        </a:p>
      </dgm:t>
    </dgm:pt>
    <dgm:pt modelId="{35688516-DE09-4741-8BBC-B533489AB966}" type="pres">
      <dgm:prSet presAssocID="{AC47005F-04B2-044F-BF1C-21EC9B4A11B1}" presName="descendantText" presStyleLbl="alignAccFollowNode1" presStyleIdx="2" presStyleCnt="3">
        <dgm:presLayoutVars>
          <dgm:bulletEnabled val="1"/>
        </dgm:presLayoutVars>
      </dgm:prSet>
      <dgm:spPr/>
      <dgm:t>
        <a:bodyPr/>
        <a:lstStyle/>
        <a:p>
          <a:endParaRPr lang="en-US"/>
        </a:p>
      </dgm:t>
    </dgm:pt>
  </dgm:ptLst>
  <dgm:cxnLst>
    <dgm:cxn modelId="{FA36FD37-5931-4AB5-98E2-26D1F6D0AF8A}" type="presOf" srcId="{DD3FE4DB-79E0-6C45-86E6-CD351EBED56E}" destId="{35688516-DE09-4741-8BBC-B533489AB966}" srcOrd="0" destOrd="0" presId="urn:microsoft.com/office/officeart/2005/8/layout/vList5"/>
    <dgm:cxn modelId="{62C756FC-0AC7-4E7B-9695-8E8E8001F4D1}" type="presOf" srcId="{8572A5A3-8CA4-4743-9464-F84C6759481D}" destId="{10460788-B58C-1245-B9EF-3B935381BEBF}" srcOrd="0" destOrd="0" presId="urn:microsoft.com/office/officeart/2005/8/layout/vList5"/>
    <dgm:cxn modelId="{ED9733C7-E481-3B43-B35F-30E624A329DF}" srcId="{10F88CD8-95DE-2A42-A50C-06026DBE25E4}" destId="{66FFF954-2224-614E-9F15-63E9FCE6887C}" srcOrd="0" destOrd="0" parTransId="{5D7C4583-E4E2-4B48-A185-F7562D250E2B}" sibTransId="{36859F23-B112-EB4A-BD33-62C01B942908}"/>
    <dgm:cxn modelId="{C166E1B1-EEB0-994A-859F-B24C01B56BB7}" srcId="{66FFF954-2224-614E-9F15-63E9FCE6887C}" destId="{417B140C-FE7D-4F40-A4CB-33F91CA45616}" srcOrd="0" destOrd="0" parTransId="{B6118B4D-C457-CC46-B8DC-6FF856BE827B}" sibTransId="{CA967A80-C09B-E840-AD65-3F5616CEEB76}"/>
    <dgm:cxn modelId="{2012CF5D-0CDE-0E48-B71D-98447702955A}" srcId="{66FFF954-2224-614E-9F15-63E9FCE6887C}" destId="{502B9CA1-1A84-DF41-82E3-D61B7541C1BF}" srcOrd="2" destOrd="0" parTransId="{84250081-CD90-004D-8E93-3217BC70B945}" sibTransId="{55450D84-F659-2F49-9FF4-259DAB30DB9A}"/>
    <dgm:cxn modelId="{C59E2B09-0F76-4B78-8B3B-670C61844BA7}" type="presOf" srcId="{A0D5F71E-B0BC-6C4A-A18E-536B4518F96D}" destId="{35688516-DE09-4741-8BBC-B533489AB966}" srcOrd="0" destOrd="1" presId="urn:microsoft.com/office/officeart/2005/8/layout/vList5"/>
    <dgm:cxn modelId="{5D5A6702-C83F-4A83-91D7-86E7C6B84BF8}" type="presOf" srcId="{417B140C-FE7D-4F40-A4CB-33F91CA45616}" destId="{EC0FCBE8-17B5-084E-9B7F-366D53E5860D}" srcOrd="0" destOrd="0" presId="urn:microsoft.com/office/officeart/2005/8/layout/vList5"/>
    <dgm:cxn modelId="{F007AB8E-85B5-4473-A211-E38D6FA235E2}" type="presOf" srcId="{66FFF954-2224-614E-9F15-63E9FCE6887C}" destId="{EC43A6A9-9DC9-5549-A2DC-654BA5605571}" srcOrd="0" destOrd="0" presId="urn:microsoft.com/office/officeart/2005/8/layout/vList5"/>
    <dgm:cxn modelId="{34D3DA43-0626-5D48-92D9-5AB548002D0F}" srcId="{AC47005F-04B2-044F-BF1C-21EC9B4A11B1}" destId="{DD3FE4DB-79E0-6C45-86E6-CD351EBED56E}" srcOrd="0" destOrd="0" parTransId="{196DEA51-08EE-344A-A6F2-639E4E080CB2}" sibTransId="{33E0D1D4-E90C-8640-86BA-1A78848BF57A}"/>
    <dgm:cxn modelId="{39DB6593-69FE-4E4E-9791-68F6ECEE1667}" srcId="{66FFF954-2224-614E-9F15-63E9FCE6887C}" destId="{C5A76992-04A0-1143-B94F-E99C984C461E}" srcOrd="1" destOrd="0" parTransId="{18F032B2-63B5-D049-A922-F8C2422BA4FA}" sibTransId="{FDB39B1A-5646-7D48-9727-9CC79F3A489F}"/>
    <dgm:cxn modelId="{9257B2D1-EE7D-974C-82E0-AC0FD3604C20}" srcId="{AC47005F-04B2-044F-BF1C-21EC9B4A11B1}" destId="{A0D5F71E-B0BC-6C4A-A18E-536B4518F96D}" srcOrd="1" destOrd="0" parTransId="{29B5AE2A-8FF9-D347-85FB-2056E76AE30B}" sibTransId="{E180A145-ADC3-5448-A0DB-1FEF6A3675BF}"/>
    <dgm:cxn modelId="{7A707206-EC91-4127-AA5B-DF10B203E75E}" type="presOf" srcId="{AC47005F-04B2-044F-BF1C-21EC9B4A11B1}" destId="{26C3A36D-5940-7740-A23C-F53C92A5D1A6}" srcOrd="0" destOrd="0" presId="urn:microsoft.com/office/officeart/2005/8/layout/vList5"/>
    <dgm:cxn modelId="{2B0353DE-B41E-43B5-A7DC-86642E657876}" type="presOf" srcId="{EFEA0427-D1FD-6449-B5F4-7192031D6289}" destId="{816D95F5-FB49-D446-90E9-BCE103A5ED8F}" srcOrd="0" destOrd="1" presId="urn:microsoft.com/office/officeart/2005/8/layout/vList5"/>
    <dgm:cxn modelId="{857B901B-B325-1B44-8240-BF4AE7B1F9EE}" srcId="{10F88CD8-95DE-2A42-A50C-06026DBE25E4}" destId="{8572A5A3-8CA4-4743-9464-F84C6759481D}" srcOrd="1" destOrd="0" parTransId="{9C127566-0571-6445-B750-8A9DF4608388}" sibTransId="{AFCB5138-B4EA-CD41-9D72-110B6D12B0C6}"/>
    <dgm:cxn modelId="{97896197-9A2F-8B4F-B90B-93BA16C62645}" srcId="{10F88CD8-95DE-2A42-A50C-06026DBE25E4}" destId="{AC47005F-04B2-044F-BF1C-21EC9B4A11B1}" srcOrd="2" destOrd="0" parTransId="{217A00F4-3238-F442-9F3D-1DA1931D80FC}" sibTransId="{AF94BEF3-1080-0348-9CB3-B485B767D242}"/>
    <dgm:cxn modelId="{9FFE1115-5A29-4907-91BD-9729C279D42A}" type="presOf" srcId="{3DC3B9C3-9B6C-9644-9C6D-EF5A05DB3052}" destId="{816D95F5-FB49-D446-90E9-BCE103A5ED8F}" srcOrd="0" destOrd="0" presId="urn:microsoft.com/office/officeart/2005/8/layout/vList5"/>
    <dgm:cxn modelId="{C526C934-9DC3-5846-B4EB-1241779D21DA}" srcId="{8572A5A3-8CA4-4743-9464-F84C6759481D}" destId="{3DC3B9C3-9B6C-9644-9C6D-EF5A05DB3052}" srcOrd="0" destOrd="0" parTransId="{756E8D7F-E84A-194E-B6E0-D4C4554239CF}" sibTransId="{E7567C3D-9EE0-0848-B0C0-E30B8F878377}"/>
    <dgm:cxn modelId="{A63FD245-44AD-43AF-876D-A1B278ED42B1}" type="presOf" srcId="{10F88CD8-95DE-2A42-A50C-06026DBE25E4}" destId="{30F6EB70-C29C-DA45-A641-31091BFC3655}" srcOrd="0" destOrd="0" presId="urn:microsoft.com/office/officeart/2005/8/layout/vList5"/>
    <dgm:cxn modelId="{DBA9CABA-9E69-4E0C-AC44-80291485FA81}" type="presOf" srcId="{C5A76992-04A0-1143-B94F-E99C984C461E}" destId="{EC0FCBE8-17B5-084E-9B7F-366D53E5860D}" srcOrd="0" destOrd="1" presId="urn:microsoft.com/office/officeart/2005/8/layout/vList5"/>
    <dgm:cxn modelId="{796585B7-185C-DA4E-899D-EF3E91E7E7C1}" srcId="{8572A5A3-8CA4-4743-9464-F84C6759481D}" destId="{EFEA0427-D1FD-6449-B5F4-7192031D6289}" srcOrd="1" destOrd="0" parTransId="{C65FC35E-973B-8E4E-AEE9-77D9D057D30F}" sibTransId="{C54D3B65-FB4C-2244-9751-44F20F509DB9}"/>
    <dgm:cxn modelId="{F8CE0202-FA2E-405C-B7B0-465D3A7598EE}" type="presOf" srcId="{502B9CA1-1A84-DF41-82E3-D61B7541C1BF}" destId="{EC0FCBE8-17B5-084E-9B7F-366D53E5860D}" srcOrd="0" destOrd="2" presId="urn:microsoft.com/office/officeart/2005/8/layout/vList5"/>
    <dgm:cxn modelId="{9E2E5AC7-4DE3-4C6D-A66D-BC7F7CDF8E53}" type="presParOf" srcId="{30F6EB70-C29C-DA45-A641-31091BFC3655}" destId="{080C6079-4153-B94E-8A1C-30DEC6DFFE62}" srcOrd="0" destOrd="0" presId="urn:microsoft.com/office/officeart/2005/8/layout/vList5"/>
    <dgm:cxn modelId="{DB66AA21-F336-4564-8937-406C2671B137}" type="presParOf" srcId="{080C6079-4153-B94E-8A1C-30DEC6DFFE62}" destId="{EC43A6A9-9DC9-5549-A2DC-654BA5605571}" srcOrd="0" destOrd="0" presId="urn:microsoft.com/office/officeart/2005/8/layout/vList5"/>
    <dgm:cxn modelId="{33FA87B6-B5F3-4057-9BE7-FE1722083EC3}" type="presParOf" srcId="{080C6079-4153-B94E-8A1C-30DEC6DFFE62}" destId="{EC0FCBE8-17B5-084E-9B7F-366D53E5860D}" srcOrd="1" destOrd="0" presId="urn:microsoft.com/office/officeart/2005/8/layout/vList5"/>
    <dgm:cxn modelId="{CB52E630-BA1A-428E-9777-1E438F43860A}" type="presParOf" srcId="{30F6EB70-C29C-DA45-A641-31091BFC3655}" destId="{11D8715A-19B8-904C-9B7C-2BDC4123323B}" srcOrd="1" destOrd="0" presId="urn:microsoft.com/office/officeart/2005/8/layout/vList5"/>
    <dgm:cxn modelId="{ABB4CB92-44D9-47D0-B3C8-BF7D80C1EA22}" type="presParOf" srcId="{30F6EB70-C29C-DA45-A641-31091BFC3655}" destId="{8FDD9653-4A66-0445-8844-393B75C50F3C}" srcOrd="2" destOrd="0" presId="urn:microsoft.com/office/officeart/2005/8/layout/vList5"/>
    <dgm:cxn modelId="{E6EA9FC6-9A7E-4ACC-8C66-1F59B10EA431}" type="presParOf" srcId="{8FDD9653-4A66-0445-8844-393B75C50F3C}" destId="{10460788-B58C-1245-B9EF-3B935381BEBF}" srcOrd="0" destOrd="0" presId="urn:microsoft.com/office/officeart/2005/8/layout/vList5"/>
    <dgm:cxn modelId="{F76A3B81-E691-474D-ACE1-EC8822BD6BFA}" type="presParOf" srcId="{8FDD9653-4A66-0445-8844-393B75C50F3C}" destId="{816D95F5-FB49-D446-90E9-BCE103A5ED8F}" srcOrd="1" destOrd="0" presId="urn:microsoft.com/office/officeart/2005/8/layout/vList5"/>
    <dgm:cxn modelId="{7DC82528-E0AB-45EB-A5B7-3744205FF845}" type="presParOf" srcId="{30F6EB70-C29C-DA45-A641-31091BFC3655}" destId="{EFA23383-8029-3742-A97E-2585739DBFAF}" srcOrd="3" destOrd="0" presId="urn:microsoft.com/office/officeart/2005/8/layout/vList5"/>
    <dgm:cxn modelId="{7BEC1DB9-45BF-42EC-86A2-9F53F1155021}" type="presParOf" srcId="{30F6EB70-C29C-DA45-A641-31091BFC3655}" destId="{F951D838-BDD2-0145-92A8-576D42699C4C}" srcOrd="4" destOrd="0" presId="urn:microsoft.com/office/officeart/2005/8/layout/vList5"/>
    <dgm:cxn modelId="{A47E956D-94D6-4804-BE45-71F201023678}" type="presParOf" srcId="{F951D838-BDD2-0145-92A8-576D42699C4C}" destId="{26C3A36D-5940-7740-A23C-F53C92A5D1A6}" srcOrd="0" destOrd="0" presId="urn:microsoft.com/office/officeart/2005/8/layout/vList5"/>
    <dgm:cxn modelId="{CCF2673B-0DB8-420C-8BB7-B1ABA65BBB37}" type="presParOf" srcId="{F951D838-BDD2-0145-92A8-576D42699C4C}" destId="{35688516-DE09-4741-8BBC-B533489AB96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16AC7-1ACF-4216-890A-2912AB5AE0D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4CAFEFB4-9274-4CD0-B379-FE4784DDAD92}">
      <dgm:prSet custT="1"/>
      <dgm:spPr/>
      <dgm:t>
        <a:bodyPr/>
        <a:lstStyle/>
        <a:p>
          <a:pPr rtl="0"/>
          <a:r>
            <a:rPr lang="en-US" sz="1600" baseline="0" smtClean="0"/>
            <a:t>Overall survival:</a:t>
          </a:r>
          <a:endParaRPr lang="en-US" sz="1600"/>
        </a:p>
      </dgm:t>
    </dgm:pt>
    <dgm:pt modelId="{7195AF44-FC14-499B-B282-599FB6699E9E}" type="parTrans" cxnId="{8C206658-B445-43D9-B1A4-057CB756986E}">
      <dgm:prSet/>
      <dgm:spPr/>
      <dgm:t>
        <a:bodyPr/>
        <a:lstStyle/>
        <a:p>
          <a:endParaRPr lang="en-US" sz="2000"/>
        </a:p>
      </dgm:t>
    </dgm:pt>
    <dgm:pt modelId="{FAE8E4D0-E8D3-45A5-9849-33E533DBF6A1}" type="sibTrans" cxnId="{8C206658-B445-43D9-B1A4-057CB756986E}">
      <dgm:prSet/>
      <dgm:spPr/>
      <dgm:t>
        <a:bodyPr/>
        <a:lstStyle/>
        <a:p>
          <a:endParaRPr lang="en-US" sz="2000"/>
        </a:p>
      </dgm:t>
    </dgm:pt>
    <dgm:pt modelId="{5182EA8F-3F05-4CF9-B060-40FBC1A6B82C}">
      <dgm:prSet custT="1"/>
      <dgm:spPr/>
      <dgm:t>
        <a:bodyPr/>
        <a:lstStyle/>
        <a:p>
          <a:pPr rtl="0"/>
          <a:r>
            <a:rPr lang="en-US" sz="1600" baseline="0" smtClean="0"/>
            <a:t>dcSSc 40-60% at 10 years</a:t>
          </a:r>
          <a:endParaRPr lang="en-US" sz="1600"/>
        </a:p>
      </dgm:t>
    </dgm:pt>
    <dgm:pt modelId="{A725D8DB-C7F9-4599-A81E-40F49094D5E0}" type="parTrans" cxnId="{2C72725A-C91F-45C9-8331-DDDB705F13BA}">
      <dgm:prSet/>
      <dgm:spPr/>
      <dgm:t>
        <a:bodyPr/>
        <a:lstStyle/>
        <a:p>
          <a:endParaRPr lang="en-US" sz="2000"/>
        </a:p>
      </dgm:t>
    </dgm:pt>
    <dgm:pt modelId="{AC00CDE4-AA1E-4D0D-93C9-5E800BC71A25}" type="sibTrans" cxnId="{2C72725A-C91F-45C9-8331-DDDB705F13BA}">
      <dgm:prSet/>
      <dgm:spPr/>
      <dgm:t>
        <a:bodyPr/>
        <a:lstStyle/>
        <a:p>
          <a:endParaRPr lang="en-US" sz="2000"/>
        </a:p>
      </dgm:t>
    </dgm:pt>
    <dgm:pt modelId="{1D85BF87-3111-48A7-AF35-78DC6777387C}">
      <dgm:prSet custT="1"/>
      <dgm:spPr/>
      <dgm:t>
        <a:bodyPr/>
        <a:lstStyle/>
        <a:p>
          <a:pPr rtl="0"/>
          <a:r>
            <a:rPr lang="en-US" sz="1600" baseline="0" smtClean="0"/>
            <a:t>lcSSc &gt;70% at 10 years</a:t>
          </a:r>
          <a:endParaRPr lang="en-US" sz="1600"/>
        </a:p>
      </dgm:t>
    </dgm:pt>
    <dgm:pt modelId="{4F903AA3-2FD4-4DA5-AC28-F6BE7E9D4C42}" type="parTrans" cxnId="{E1CCC3FD-4D86-4C9D-B8BB-BBB33FC075C5}">
      <dgm:prSet/>
      <dgm:spPr/>
      <dgm:t>
        <a:bodyPr/>
        <a:lstStyle/>
        <a:p>
          <a:endParaRPr lang="en-US" sz="2000"/>
        </a:p>
      </dgm:t>
    </dgm:pt>
    <dgm:pt modelId="{03426A58-7A93-4CFA-9062-0618C7C3E3AD}" type="sibTrans" cxnId="{E1CCC3FD-4D86-4C9D-B8BB-BBB33FC075C5}">
      <dgm:prSet/>
      <dgm:spPr/>
      <dgm:t>
        <a:bodyPr/>
        <a:lstStyle/>
        <a:p>
          <a:endParaRPr lang="en-US" sz="2000"/>
        </a:p>
      </dgm:t>
    </dgm:pt>
    <dgm:pt modelId="{9E2F6A81-5040-4829-80D7-9936AC6F1C4C}">
      <dgm:prSet custT="1"/>
      <dgm:spPr/>
      <dgm:t>
        <a:bodyPr/>
        <a:lstStyle/>
        <a:p>
          <a:pPr rtl="0"/>
          <a:r>
            <a:rPr lang="en-US" sz="1600" baseline="0" smtClean="0"/>
            <a:t>Poor prognosis associated with:</a:t>
          </a:r>
          <a:endParaRPr lang="en-US" sz="1600"/>
        </a:p>
      </dgm:t>
    </dgm:pt>
    <dgm:pt modelId="{77EE967E-7F3F-443D-A350-401E82AA33B4}" type="parTrans" cxnId="{38CD24E3-44BC-4824-8D74-4DBC555A4E75}">
      <dgm:prSet/>
      <dgm:spPr/>
      <dgm:t>
        <a:bodyPr/>
        <a:lstStyle/>
        <a:p>
          <a:endParaRPr lang="en-US" sz="2000"/>
        </a:p>
      </dgm:t>
    </dgm:pt>
    <dgm:pt modelId="{59BCAE62-A0CA-40FC-9F89-AD0078F1309D}" type="sibTrans" cxnId="{38CD24E3-44BC-4824-8D74-4DBC555A4E75}">
      <dgm:prSet/>
      <dgm:spPr/>
      <dgm:t>
        <a:bodyPr/>
        <a:lstStyle/>
        <a:p>
          <a:endParaRPr lang="en-US" sz="2000"/>
        </a:p>
      </dgm:t>
    </dgm:pt>
    <dgm:pt modelId="{22D3B56B-8996-4405-82A6-C238ECB81175}">
      <dgm:prSet custT="1"/>
      <dgm:spPr/>
      <dgm:t>
        <a:bodyPr/>
        <a:lstStyle/>
        <a:p>
          <a:pPr rtl="0"/>
          <a:r>
            <a:rPr lang="en-US" sz="1600" baseline="0" smtClean="0"/>
            <a:t>Rapidly progressive skin involvement</a:t>
          </a:r>
          <a:endParaRPr lang="en-US" sz="1600"/>
        </a:p>
      </dgm:t>
    </dgm:pt>
    <dgm:pt modelId="{819AE431-CAC4-4829-8C6E-9027BB18DC3E}" type="parTrans" cxnId="{EA861DEA-7DEC-4ECF-AE9A-020872028C61}">
      <dgm:prSet/>
      <dgm:spPr/>
      <dgm:t>
        <a:bodyPr/>
        <a:lstStyle/>
        <a:p>
          <a:endParaRPr lang="en-US" sz="2000"/>
        </a:p>
      </dgm:t>
    </dgm:pt>
    <dgm:pt modelId="{71F8A2AC-1981-4C06-B262-75AC9A1A5EB6}" type="sibTrans" cxnId="{EA861DEA-7DEC-4ECF-AE9A-020872028C61}">
      <dgm:prSet/>
      <dgm:spPr/>
      <dgm:t>
        <a:bodyPr/>
        <a:lstStyle/>
        <a:p>
          <a:endParaRPr lang="en-US" sz="2000"/>
        </a:p>
      </dgm:t>
    </dgm:pt>
    <dgm:pt modelId="{CFD6BC51-5FD7-4F99-B43F-1FA54CD4EFEF}">
      <dgm:prSet custT="1"/>
      <dgm:spPr/>
      <dgm:t>
        <a:bodyPr/>
        <a:lstStyle/>
        <a:p>
          <a:pPr rtl="0"/>
          <a:r>
            <a:rPr lang="en-US" sz="1600" baseline="0" dirty="0" smtClean="0"/>
            <a:t>Older age at disease onset</a:t>
          </a:r>
          <a:endParaRPr lang="en-US" sz="1600" dirty="0"/>
        </a:p>
      </dgm:t>
    </dgm:pt>
    <dgm:pt modelId="{966C3366-ADD5-45A3-9E49-9B841068A964}" type="parTrans" cxnId="{05D0CEA2-92CA-4A47-9B40-5B4C7E361E20}">
      <dgm:prSet/>
      <dgm:spPr/>
      <dgm:t>
        <a:bodyPr/>
        <a:lstStyle/>
        <a:p>
          <a:endParaRPr lang="en-US" sz="2000"/>
        </a:p>
      </dgm:t>
    </dgm:pt>
    <dgm:pt modelId="{DABE9AB4-6D6D-4C9E-B42A-E28D73B666A5}" type="sibTrans" cxnId="{05D0CEA2-92CA-4A47-9B40-5B4C7E361E20}">
      <dgm:prSet/>
      <dgm:spPr/>
      <dgm:t>
        <a:bodyPr/>
        <a:lstStyle/>
        <a:p>
          <a:endParaRPr lang="en-US" sz="2000"/>
        </a:p>
      </dgm:t>
    </dgm:pt>
    <dgm:pt modelId="{C8557F88-ABDD-4FDA-B59D-BD526C6AD3F9}">
      <dgm:prSet custT="1"/>
      <dgm:spPr/>
      <dgm:t>
        <a:bodyPr/>
        <a:lstStyle/>
        <a:p>
          <a:pPr rtl="0"/>
          <a:r>
            <a:rPr lang="en-US" sz="1600" baseline="0" dirty="0" smtClean="0"/>
            <a:t>African- or Native-American race</a:t>
          </a:r>
          <a:endParaRPr lang="en-US" sz="1600" dirty="0"/>
        </a:p>
      </dgm:t>
    </dgm:pt>
    <dgm:pt modelId="{FFBAC97A-F447-48E3-B1EB-D213E3AE5C8C}" type="parTrans" cxnId="{D6A40547-E2FD-4BB6-BF7B-F411F5C322B9}">
      <dgm:prSet/>
      <dgm:spPr/>
      <dgm:t>
        <a:bodyPr/>
        <a:lstStyle/>
        <a:p>
          <a:endParaRPr lang="en-US" sz="2000"/>
        </a:p>
      </dgm:t>
    </dgm:pt>
    <dgm:pt modelId="{AC34027C-A69E-42C3-BD63-799CA7CA8822}" type="sibTrans" cxnId="{D6A40547-E2FD-4BB6-BF7B-F411F5C322B9}">
      <dgm:prSet/>
      <dgm:spPr/>
      <dgm:t>
        <a:bodyPr/>
        <a:lstStyle/>
        <a:p>
          <a:endParaRPr lang="en-US" sz="2000"/>
        </a:p>
      </dgm:t>
    </dgm:pt>
    <dgm:pt modelId="{A6393C17-CEF5-4383-8729-193595A1BC20}">
      <dgm:prSet custT="1"/>
      <dgm:spPr/>
      <dgm:t>
        <a:bodyPr/>
        <a:lstStyle/>
        <a:p>
          <a:pPr rtl="0"/>
          <a:r>
            <a:rPr lang="en-US" sz="1600" baseline="0" smtClean="0"/>
            <a:t>Severe lung involvement </a:t>
          </a:r>
          <a:endParaRPr lang="en-US" sz="1600"/>
        </a:p>
      </dgm:t>
    </dgm:pt>
    <dgm:pt modelId="{727E11E0-855D-4271-8C11-38C7BE372A97}" type="parTrans" cxnId="{50B34180-DE24-4EEA-BE40-C422D27DD1B0}">
      <dgm:prSet/>
      <dgm:spPr/>
      <dgm:t>
        <a:bodyPr/>
        <a:lstStyle/>
        <a:p>
          <a:endParaRPr lang="en-US" sz="2000"/>
        </a:p>
      </dgm:t>
    </dgm:pt>
    <dgm:pt modelId="{250F77E9-D3F7-49D3-9077-687DA5BD56C6}" type="sibTrans" cxnId="{50B34180-DE24-4EEA-BE40-C422D27DD1B0}">
      <dgm:prSet/>
      <dgm:spPr/>
      <dgm:t>
        <a:bodyPr/>
        <a:lstStyle/>
        <a:p>
          <a:endParaRPr lang="en-US" sz="2000"/>
        </a:p>
      </dgm:t>
    </dgm:pt>
    <dgm:pt modelId="{5C58F50C-27A5-456B-AF1F-DF6E3DCA5FF9}">
      <dgm:prSet custT="1"/>
      <dgm:spPr/>
      <dgm:t>
        <a:bodyPr/>
        <a:lstStyle/>
        <a:p>
          <a:pPr rtl="0"/>
          <a:r>
            <a:rPr lang="en-US" sz="1600" baseline="0" smtClean="0"/>
            <a:t>Large pericardial effusion</a:t>
          </a:r>
          <a:endParaRPr lang="en-US" sz="1600"/>
        </a:p>
      </dgm:t>
    </dgm:pt>
    <dgm:pt modelId="{B5CC6186-B024-40D7-BADC-DDAA332EAAF4}" type="parTrans" cxnId="{4BF372D9-5410-4087-8484-0A243C698CB2}">
      <dgm:prSet/>
      <dgm:spPr/>
      <dgm:t>
        <a:bodyPr/>
        <a:lstStyle/>
        <a:p>
          <a:endParaRPr lang="en-US" sz="2000"/>
        </a:p>
      </dgm:t>
    </dgm:pt>
    <dgm:pt modelId="{D1AF8582-8E88-4C23-8F7B-9AA43FAC8FF7}" type="sibTrans" cxnId="{4BF372D9-5410-4087-8484-0A243C698CB2}">
      <dgm:prSet/>
      <dgm:spPr/>
      <dgm:t>
        <a:bodyPr/>
        <a:lstStyle/>
        <a:p>
          <a:endParaRPr lang="en-US" sz="2000"/>
        </a:p>
      </dgm:t>
    </dgm:pt>
    <dgm:pt modelId="{34CB5AA4-DD26-44A7-A673-CDFE4953B494}">
      <dgm:prSet custT="1"/>
      <dgm:spPr/>
      <dgm:t>
        <a:bodyPr/>
        <a:lstStyle/>
        <a:p>
          <a:pPr rtl="0"/>
          <a:r>
            <a:rPr lang="en-US" sz="1600" baseline="0" smtClean="0"/>
            <a:t>Proteinuria, hematuria, renal failure</a:t>
          </a:r>
          <a:endParaRPr lang="en-US" sz="1600"/>
        </a:p>
      </dgm:t>
    </dgm:pt>
    <dgm:pt modelId="{1E73A3AF-653F-47DE-9579-343BE556F431}" type="parTrans" cxnId="{C2AA0A1A-64A0-47F1-AD40-CE5FFDF11385}">
      <dgm:prSet/>
      <dgm:spPr/>
      <dgm:t>
        <a:bodyPr/>
        <a:lstStyle/>
        <a:p>
          <a:endParaRPr lang="en-US" sz="2000"/>
        </a:p>
      </dgm:t>
    </dgm:pt>
    <dgm:pt modelId="{8AD945ED-9318-44D9-A23E-AE18FB65E676}" type="sibTrans" cxnId="{C2AA0A1A-64A0-47F1-AD40-CE5FFDF11385}">
      <dgm:prSet/>
      <dgm:spPr/>
      <dgm:t>
        <a:bodyPr/>
        <a:lstStyle/>
        <a:p>
          <a:endParaRPr lang="en-US" sz="2000"/>
        </a:p>
      </dgm:t>
    </dgm:pt>
    <dgm:pt modelId="{DC9C9B95-0933-42B4-A1F2-99B1DE3514BB}">
      <dgm:prSet custT="1"/>
      <dgm:spPr/>
      <dgm:t>
        <a:bodyPr/>
        <a:lstStyle/>
        <a:p>
          <a:pPr rtl="0"/>
          <a:r>
            <a:rPr lang="en-US" sz="1600" baseline="0" smtClean="0"/>
            <a:t>Anemia</a:t>
          </a:r>
          <a:endParaRPr lang="en-US" sz="1600"/>
        </a:p>
      </dgm:t>
    </dgm:pt>
    <dgm:pt modelId="{F52B1C2C-11DE-4BB4-97AB-2B490207E690}" type="parTrans" cxnId="{F69D8E09-CF77-4488-AC95-3C27A4D5DB39}">
      <dgm:prSet/>
      <dgm:spPr/>
      <dgm:t>
        <a:bodyPr/>
        <a:lstStyle/>
        <a:p>
          <a:endParaRPr lang="en-US" sz="2000"/>
        </a:p>
      </dgm:t>
    </dgm:pt>
    <dgm:pt modelId="{24502447-2635-4533-9EAD-06E12A650D09}" type="sibTrans" cxnId="{F69D8E09-CF77-4488-AC95-3C27A4D5DB39}">
      <dgm:prSet/>
      <dgm:spPr/>
      <dgm:t>
        <a:bodyPr/>
        <a:lstStyle/>
        <a:p>
          <a:endParaRPr lang="en-US" sz="2000"/>
        </a:p>
      </dgm:t>
    </dgm:pt>
    <dgm:pt modelId="{938428E9-690F-497A-847E-69AC7526687F}">
      <dgm:prSet custT="1"/>
      <dgm:spPr/>
      <dgm:t>
        <a:bodyPr/>
        <a:lstStyle/>
        <a:p>
          <a:pPr rtl="0"/>
          <a:r>
            <a:rPr lang="en-US" sz="1600" baseline="0" smtClean="0"/>
            <a:t>Elevated ESR</a:t>
          </a:r>
          <a:endParaRPr lang="en-US" sz="1600"/>
        </a:p>
      </dgm:t>
    </dgm:pt>
    <dgm:pt modelId="{AEC8654B-9204-49C7-B87D-85812150FD02}" type="parTrans" cxnId="{A9406CEF-0E00-4DA3-9F53-7AA46FC26C03}">
      <dgm:prSet/>
      <dgm:spPr/>
      <dgm:t>
        <a:bodyPr/>
        <a:lstStyle/>
        <a:p>
          <a:endParaRPr lang="en-US" sz="2000"/>
        </a:p>
      </dgm:t>
    </dgm:pt>
    <dgm:pt modelId="{741FE454-B4F9-443F-AEE6-12B70B97904F}" type="sibTrans" cxnId="{A9406CEF-0E00-4DA3-9F53-7AA46FC26C03}">
      <dgm:prSet/>
      <dgm:spPr/>
      <dgm:t>
        <a:bodyPr/>
        <a:lstStyle/>
        <a:p>
          <a:endParaRPr lang="en-US" sz="2000"/>
        </a:p>
      </dgm:t>
    </dgm:pt>
    <dgm:pt modelId="{D976EA51-8EA6-43E4-84A0-5789ECD2D9E8}">
      <dgm:prSet custT="1"/>
      <dgm:spPr/>
      <dgm:t>
        <a:bodyPr/>
        <a:lstStyle/>
        <a:p>
          <a:pPr rtl="0"/>
          <a:r>
            <a:rPr lang="en-US" sz="1600" baseline="0" smtClean="0"/>
            <a:t>Abnormal ECG</a:t>
          </a:r>
          <a:endParaRPr lang="en-US" sz="1600"/>
        </a:p>
      </dgm:t>
    </dgm:pt>
    <dgm:pt modelId="{555A7192-070A-493E-9A3B-5AD4F62586C0}" type="parTrans" cxnId="{0A449887-EF3B-4C1F-A0DF-BA960D2CDF49}">
      <dgm:prSet/>
      <dgm:spPr/>
      <dgm:t>
        <a:bodyPr/>
        <a:lstStyle/>
        <a:p>
          <a:endParaRPr lang="en-US" sz="2000"/>
        </a:p>
      </dgm:t>
    </dgm:pt>
    <dgm:pt modelId="{8F543D91-F35D-4B81-8820-60A49F105B61}" type="sibTrans" cxnId="{0A449887-EF3B-4C1F-A0DF-BA960D2CDF49}">
      <dgm:prSet/>
      <dgm:spPr/>
      <dgm:t>
        <a:bodyPr/>
        <a:lstStyle/>
        <a:p>
          <a:endParaRPr lang="en-US" sz="2000"/>
        </a:p>
      </dgm:t>
    </dgm:pt>
    <dgm:pt modelId="{92E24D2F-6DF0-4379-A3E3-A9E20C2F57CF}">
      <dgm:prSet custT="1"/>
      <dgm:spPr/>
      <dgm:t>
        <a:bodyPr/>
        <a:lstStyle/>
        <a:p>
          <a:pPr rtl="0"/>
          <a:r>
            <a:rPr lang="en-US" sz="1600" baseline="0" smtClean="0"/>
            <a:t>Anti-Scl 70 (anti-topoisomerase) antibodies – increased risk of severe pulmonary fibrosis</a:t>
          </a:r>
          <a:endParaRPr lang="en-US" sz="1600"/>
        </a:p>
      </dgm:t>
    </dgm:pt>
    <dgm:pt modelId="{271F171B-5F7E-4648-8502-7B301B13C000}" type="parTrans" cxnId="{5B29DAC3-539C-4A0C-A849-52262C0A4CD7}">
      <dgm:prSet/>
      <dgm:spPr/>
      <dgm:t>
        <a:bodyPr/>
        <a:lstStyle/>
        <a:p>
          <a:endParaRPr lang="en-US" sz="2000"/>
        </a:p>
      </dgm:t>
    </dgm:pt>
    <dgm:pt modelId="{8752FC5B-4B3C-4A90-B5EE-083A927F3165}" type="sibTrans" cxnId="{5B29DAC3-539C-4A0C-A849-52262C0A4CD7}">
      <dgm:prSet/>
      <dgm:spPr/>
      <dgm:t>
        <a:bodyPr/>
        <a:lstStyle/>
        <a:p>
          <a:endParaRPr lang="en-US" sz="2000"/>
        </a:p>
      </dgm:t>
    </dgm:pt>
    <dgm:pt modelId="{8231FA9C-8B77-4B87-9AFD-41F654E80282}">
      <dgm:prSet custT="1"/>
      <dgm:spPr/>
      <dgm:t>
        <a:bodyPr/>
        <a:lstStyle/>
        <a:p>
          <a:pPr rtl="0"/>
          <a:r>
            <a:rPr lang="en-US" sz="1600" baseline="0" smtClean="0"/>
            <a:t>Anti-RNA-polymerase antibodies – increased risk of scleroderma renal crisis</a:t>
          </a:r>
          <a:endParaRPr lang="en-US" sz="1600"/>
        </a:p>
      </dgm:t>
    </dgm:pt>
    <dgm:pt modelId="{36606193-48B0-4B9A-9ECB-3066E9AF2563}" type="parTrans" cxnId="{DBA768D0-FF1B-4323-8A78-395E0445B1F0}">
      <dgm:prSet/>
      <dgm:spPr/>
      <dgm:t>
        <a:bodyPr/>
        <a:lstStyle/>
        <a:p>
          <a:endParaRPr lang="en-US" sz="2000"/>
        </a:p>
      </dgm:t>
    </dgm:pt>
    <dgm:pt modelId="{87D6C2AB-5344-4353-9EF4-EFF98B751A2C}" type="sibTrans" cxnId="{DBA768D0-FF1B-4323-8A78-395E0445B1F0}">
      <dgm:prSet/>
      <dgm:spPr/>
      <dgm:t>
        <a:bodyPr/>
        <a:lstStyle/>
        <a:p>
          <a:endParaRPr lang="en-US" sz="2000"/>
        </a:p>
      </dgm:t>
    </dgm:pt>
    <dgm:pt modelId="{F3F3A1D8-092C-4893-BCE7-58F7E753A6B5}" type="pres">
      <dgm:prSet presAssocID="{0AA16AC7-1ACF-4216-890A-2912AB5AE0DF}" presName="linear" presStyleCnt="0">
        <dgm:presLayoutVars>
          <dgm:dir/>
          <dgm:animLvl val="lvl"/>
          <dgm:resizeHandles val="exact"/>
        </dgm:presLayoutVars>
      </dgm:prSet>
      <dgm:spPr/>
      <dgm:t>
        <a:bodyPr/>
        <a:lstStyle/>
        <a:p>
          <a:endParaRPr lang="en-US"/>
        </a:p>
      </dgm:t>
    </dgm:pt>
    <dgm:pt modelId="{3A9BA03F-B645-48FA-98DD-8C2951BC48EA}" type="pres">
      <dgm:prSet presAssocID="{4CAFEFB4-9274-4CD0-B379-FE4784DDAD92}" presName="parentLin" presStyleCnt="0"/>
      <dgm:spPr/>
    </dgm:pt>
    <dgm:pt modelId="{529C0839-AADD-45C6-A6F4-165B2C3366E7}" type="pres">
      <dgm:prSet presAssocID="{4CAFEFB4-9274-4CD0-B379-FE4784DDAD92}" presName="parentLeftMargin" presStyleLbl="node1" presStyleIdx="0" presStyleCnt="2"/>
      <dgm:spPr/>
      <dgm:t>
        <a:bodyPr/>
        <a:lstStyle/>
        <a:p>
          <a:endParaRPr lang="en-US"/>
        </a:p>
      </dgm:t>
    </dgm:pt>
    <dgm:pt modelId="{36D16C8A-9266-448A-8044-0FD1FC01EC95}" type="pres">
      <dgm:prSet presAssocID="{4CAFEFB4-9274-4CD0-B379-FE4784DDAD92}" presName="parentText" presStyleLbl="node1" presStyleIdx="0" presStyleCnt="2">
        <dgm:presLayoutVars>
          <dgm:chMax val="0"/>
          <dgm:bulletEnabled val="1"/>
        </dgm:presLayoutVars>
      </dgm:prSet>
      <dgm:spPr/>
      <dgm:t>
        <a:bodyPr/>
        <a:lstStyle/>
        <a:p>
          <a:endParaRPr lang="en-US"/>
        </a:p>
      </dgm:t>
    </dgm:pt>
    <dgm:pt modelId="{B4CC9FF4-6ADB-429A-A2B5-FA169937D4C5}" type="pres">
      <dgm:prSet presAssocID="{4CAFEFB4-9274-4CD0-B379-FE4784DDAD92}" presName="negativeSpace" presStyleCnt="0"/>
      <dgm:spPr/>
    </dgm:pt>
    <dgm:pt modelId="{23A9D141-D083-44A4-A630-C81F3EF71D0C}" type="pres">
      <dgm:prSet presAssocID="{4CAFEFB4-9274-4CD0-B379-FE4784DDAD92}" presName="childText" presStyleLbl="conFgAcc1" presStyleIdx="0" presStyleCnt="2">
        <dgm:presLayoutVars>
          <dgm:bulletEnabled val="1"/>
        </dgm:presLayoutVars>
      </dgm:prSet>
      <dgm:spPr/>
      <dgm:t>
        <a:bodyPr/>
        <a:lstStyle/>
        <a:p>
          <a:endParaRPr lang="en-US"/>
        </a:p>
      </dgm:t>
    </dgm:pt>
    <dgm:pt modelId="{9C1498FF-D649-4E17-A9AE-B23F53F8F3B5}" type="pres">
      <dgm:prSet presAssocID="{FAE8E4D0-E8D3-45A5-9849-33E533DBF6A1}" presName="spaceBetweenRectangles" presStyleCnt="0"/>
      <dgm:spPr/>
    </dgm:pt>
    <dgm:pt modelId="{5D26B5F3-1A18-46A4-8D1F-C5AE61FD6284}" type="pres">
      <dgm:prSet presAssocID="{9E2F6A81-5040-4829-80D7-9936AC6F1C4C}" presName="parentLin" presStyleCnt="0"/>
      <dgm:spPr/>
    </dgm:pt>
    <dgm:pt modelId="{53BA4EEE-36C5-4C60-9979-97767EB071EB}" type="pres">
      <dgm:prSet presAssocID="{9E2F6A81-5040-4829-80D7-9936AC6F1C4C}" presName="parentLeftMargin" presStyleLbl="node1" presStyleIdx="0" presStyleCnt="2"/>
      <dgm:spPr/>
      <dgm:t>
        <a:bodyPr/>
        <a:lstStyle/>
        <a:p>
          <a:endParaRPr lang="en-US"/>
        </a:p>
      </dgm:t>
    </dgm:pt>
    <dgm:pt modelId="{3091E38F-E01F-46D7-8CBD-5BDE5A795064}" type="pres">
      <dgm:prSet presAssocID="{9E2F6A81-5040-4829-80D7-9936AC6F1C4C}" presName="parentText" presStyleLbl="node1" presStyleIdx="1" presStyleCnt="2">
        <dgm:presLayoutVars>
          <dgm:chMax val="0"/>
          <dgm:bulletEnabled val="1"/>
        </dgm:presLayoutVars>
      </dgm:prSet>
      <dgm:spPr/>
      <dgm:t>
        <a:bodyPr/>
        <a:lstStyle/>
        <a:p>
          <a:endParaRPr lang="en-US"/>
        </a:p>
      </dgm:t>
    </dgm:pt>
    <dgm:pt modelId="{C4DDD912-B916-4636-AE3D-59B9837F1F4F}" type="pres">
      <dgm:prSet presAssocID="{9E2F6A81-5040-4829-80D7-9936AC6F1C4C}" presName="negativeSpace" presStyleCnt="0"/>
      <dgm:spPr/>
    </dgm:pt>
    <dgm:pt modelId="{EB151A60-1D56-4276-B9DA-6F5E0F25A7AA}" type="pres">
      <dgm:prSet presAssocID="{9E2F6A81-5040-4829-80D7-9936AC6F1C4C}" presName="childText" presStyleLbl="conFgAcc1" presStyleIdx="1" presStyleCnt="2">
        <dgm:presLayoutVars>
          <dgm:bulletEnabled val="1"/>
        </dgm:presLayoutVars>
      </dgm:prSet>
      <dgm:spPr/>
      <dgm:t>
        <a:bodyPr/>
        <a:lstStyle/>
        <a:p>
          <a:endParaRPr lang="en-US"/>
        </a:p>
      </dgm:t>
    </dgm:pt>
  </dgm:ptLst>
  <dgm:cxnLst>
    <dgm:cxn modelId="{0A449887-EF3B-4C1F-A0DF-BA960D2CDF49}" srcId="{9E2F6A81-5040-4829-80D7-9936AC6F1C4C}" destId="{D976EA51-8EA6-43E4-84A0-5789ECD2D9E8}" srcOrd="8" destOrd="0" parTransId="{555A7192-070A-493E-9A3B-5AD4F62586C0}" sibTransId="{8F543D91-F35D-4B81-8820-60A49F105B61}"/>
    <dgm:cxn modelId="{79A27523-417B-40B3-8C35-1E47F0B86ADF}" type="presOf" srcId="{C8557F88-ABDD-4FDA-B59D-BD526C6AD3F9}" destId="{EB151A60-1D56-4276-B9DA-6F5E0F25A7AA}" srcOrd="0" destOrd="2" presId="urn:microsoft.com/office/officeart/2005/8/layout/list1"/>
    <dgm:cxn modelId="{A9F1060E-3077-4B95-9D08-435C20194639}" type="presOf" srcId="{9E2F6A81-5040-4829-80D7-9936AC6F1C4C}" destId="{3091E38F-E01F-46D7-8CBD-5BDE5A795064}" srcOrd="1" destOrd="0" presId="urn:microsoft.com/office/officeart/2005/8/layout/list1"/>
    <dgm:cxn modelId="{2C72725A-C91F-45C9-8331-DDDB705F13BA}" srcId="{4CAFEFB4-9274-4CD0-B379-FE4784DDAD92}" destId="{5182EA8F-3F05-4CF9-B060-40FBC1A6B82C}" srcOrd="0" destOrd="0" parTransId="{A725D8DB-C7F9-4599-A81E-40F49094D5E0}" sibTransId="{AC00CDE4-AA1E-4D0D-93C9-5E800BC71A25}"/>
    <dgm:cxn modelId="{50B34180-DE24-4EEA-BE40-C422D27DD1B0}" srcId="{9E2F6A81-5040-4829-80D7-9936AC6F1C4C}" destId="{A6393C17-CEF5-4383-8729-193595A1BC20}" srcOrd="3" destOrd="0" parTransId="{727E11E0-855D-4271-8C11-38C7BE372A97}" sibTransId="{250F77E9-D3F7-49D3-9077-687DA5BD56C6}"/>
    <dgm:cxn modelId="{E1CCC3FD-4D86-4C9D-B8BB-BBB33FC075C5}" srcId="{4CAFEFB4-9274-4CD0-B379-FE4784DDAD92}" destId="{1D85BF87-3111-48A7-AF35-78DC6777387C}" srcOrd="1" destOrd="0" parTransId="{4F903AA3-2FD4-4DA5-AC28-F6BE7E9D4C42}" sibTransId="{03426A58-7A93-4CFA-9062-0618C7C3E3AD}"/>
    <dgm:cxn modelId="{C2AA0A1A-64A0-47F1-AD40-CE5FFDF11385}" srcId="{9E2F6A81-5040-4829-80D7-9936AC6F1C4C}" destId="{34CB5AA4-DD26-44A7-A673-CDFE4953B494}" srcOrd="5" destOrd="0" parTransId="{1E73A3AF-653F-47DE-9579-343BE556F431}" sibTransId="{8AD945ED-9318-44D9-A23E-AE18FB65E676}"/>
    <dgm:cxn modelId="{D7AE9429-B3A1-44EB-A6DF-28DC31DEDFCA}" type="presOf" srcId="{0AA16AC7-1ACF-4216-890A-2912AB5AE0DF}" destId="{F3F3A1D8-092C-4893-BCE7-58F7E753A6B5}" srcOrd="0" destOrd="0" presId="urn:microsoft.com/office/officeart/2005/8/layout/list1"/>
    <dgm:cxn modelId="{0084B474-E0BC-42CF-A6C7-2210396F3EDA}" type="presOf" srcId="{A6393C17-CEF5-4383-8729-193595A1BC20}" destId="{EB151A60-1D56-4276-B9DA-6F5E0F25A7AA}" srcOrd="0" destOrd="3" presId="urn:microsoft.com/office/officeart/2005/8/layout/list1"/>
    <dgm:cxn modelId="{AC4A9AED-1AEB-4457-B044-5F8288072B8C}" type="presOf" srcId="{92E24D2F-6DF0-4379-A3E3-A9E20C2F57CF}" destId="{EB151A60-1D56-4276-B9DA-6F5E0F25A7AA}" srcOrd="0" destOrd="9" presId="urn:microsoft.com/office/officeart/2005/8/layout/list1"/>
    <dgm:cxn modelId="{F109174D-904E-4E36-A8F6-B7357AC6FB98}" type="presOf" srcId="{9E2F6A81-5040-4829-80D7-9936AC6F1C4C}" destId="{53BA4EEE-36C5-4C60-9979-97767EB071EB}" srcOrd="0" destOrd="0" presId="urn:microsoft.com/office/officeart/2005/8/layout/list1"/>
    <dgm:cxn modelId="{028759DA-E2F8-4B14-AD39-095B54182B50}" type="presOf" srcId="{5182EA8F-3F05-4CF9-B060-40FBC1A6B82C}" destId="{23A9D141-D083-44A4-A630-C81F3EF71D0C}" srcOrd="0" destOrd="0" presId="urn:microsoft.com/office/officeart/2005/8/layout/list1"/>
    <dgm:cxn modelId="{638CF6FC-D5BB-4EFB-BD61-A5967B939B58}" type="presOf" srcId="{8231FA9C-8B77-4B87-9AFD-41F654E80282}" destId="{EB151A60-1D56-4276-B9DA-6F5E0F25A7AA}" srcOrd="0" destOrd="10" presId="urn:microsoft.com/office/officeart/2005/8/layout/list1"/>
    <dgm:cxn modelId="{67247394-6700-46D1-A8CF-E8CFDB31C697}" type="presOf" srcId="{4CAFEFB4-9274-4CD0-B379-FE4784DDAD92}" destId="{36D16C8A-9266-448A-8044-0FD1FC01EC95}" srcOrd="1" destOrd="0" presId="urn:microsoft.com/office/officeart/2005/8/layout/list1"/>
    <dgm:cxn modelId="{38CD24E3-44BC-4824-8D74-4DBC555A4E75}" srcId="{0AA16AC7-1ACF-4216-890A-2912AB5AE0DF}" destId="{9E2F6A81-5040-4829-80D7-9936AC6F1C4C}" srcOrd="1" destOrd="0" parTransId="{77EE967E-7F3F-443D-A350-401E82AA33B4}" sibTransId="{59BCAE62-A0CA-40FC-9F89-AD0078F1309D}"/>
    <dgm:cxn modelId="{002AF67D-B919-4B3D-9FD1-82F6065E0179}" type="presOf" srcId="{34CB5AA4-DD26-44A7-A673-CDFE4953B494}" destId="{EB151A60-1D56-4276-B9DA-6F5E0F25A7AA}" srcOrd="0" destOrd="5" presId="urn:microsoft.com/office/officeart/2005/8/layout/list1"/>
    <dgm:cxn modelId="{A9406CEF-0E00-4DA3-9F53-7AA46FC26C03}" srcId="{9E2F6A81-5040-4829-80D7-9936AC6F1C4C}" destId="{938428E9-690F-497A-847E-69AC7526687F}" srcOrd="7" destOrd="0" parTransId="{AEC8654B-9204-49C7-B87D-85812150FD02}" sibTransId="{741FE454-B4F9-443F-AEE6-12B70B97904F}"/>
    <dgm:cxn modelId="{160F3B0E-9A09-4B10-AED4-CA4D31CD983A}" type="presOf" srcId="{CFD6BC51-5FD7-4F99-B43F-1FA54CD4EFEF}" destId="{EB151A60-1D56-4276-B9DA-6F5E0F25A7AA}" srcOrd="0" destOrd="1" presId="urn:microsoft.com/office/officeart/2005/8/layout/list1"/>
    <dgm:cxn modelId="{E3D9D73A-184C-4E5C-8A4C-A211AC48BA81}" type="presOf" srcId="{1D85BF87-3111-48A7-AF35-78DC6777387C}" destId="{23A9D141-D083-44A4-A630-C81F3EF71D0C}" srcOrd="0" destOrd="1" presId="urn:microsoft.com/office/officeart/2005/8/layout/list1"/>
    <dgm:cxn modelId="{4BF372D9-5410-4087-8484-0A243C698CB2}" srcId="{9E2F6A81-5040-4829-80D7-9936AC6F1C4C}" destId="{5C58F50C-27A5-456B-AF1F-DF6E3DCA5FF9}" srcOrd="4" destOrd="0" parTransId="{B5CC6186-B024-40D7-BADC-DDAA332EAAF4}" sibTransId="{D1AF8582-8E88-4C23-8F7B-9AA43FAC8FF7}"/>
    <dgm:cxn modelId="{EA861DEA-7DEC-4ECF-AE9A-020872028C61}" srcId="{9E2F6A81-5040-4829-80D7-9936AC6F1C4C}" destId="{22D3B56B-8996-4405-82A6-C238ECB81175}" srcOrd="0" destOrd="0" parTransId="{819AE431-CAC4-4829-8C6E-9027BB18DC3E}" sibTransId="{71F8A2AC-1981-4C06-B262-75AC9A1A5EB6}"/>
    <dgm:cxn modelId="{F69D8E09-CF77-4488-AC95-3C27A4D5DB39}" srcId="{9E2F6A81-5040-4829-80D7-9936AC6F1C4C}" destId="{DC9C9B95-0933-42B4-A1F2-99B1DE3514BB}" srcOrd="6" destOrd="0" parTransId="{F52B1C2C-11DE-4BB4-97AB-2B490207E690}" sibTransId="{24502447-2635-4533-9EAD-06E12A650D09}"/>
    <dgm:cxn modelId="{8C206658-B445-43D9-B1A4-057CB756986E}" srcId="{0AA16AC7-1ACF-4216-890A-2912AB5AE0DF}" destId="{4CAFEFB4-9274-4CD0-B379-FE4784DDAD92}" srcOrd="0" destOrd="0" parTransId="{7195AF44-FC14-499B-B282-599FB6699E9E}" sibTransId="{FAE8E4D0-E8D3-45A5-9849-33E533DBF6A1}"/>
    <dgm:cxn modelId="{DBCAB198-8077-46A8-AA4B-3E233A087FD6}" type="presOf" srcId="{D976EA51-8EA6-43E4-84A0-5789ECD2D9E8}" destId="{EB151A60-1D56-4276-B9DA-6F5E0F25A7AA}" srcOrd="0" destOrd="8" presId="urn:microsoft.com/office/officeart/2005/8/layout/list1"/>
    <dgm:cxn modelId="{D6A40547-E2FD-4BB6-BF7B-F411F5C322B9}" srcId="{9E2F6A81-5040-4829-80D7-9936AC6F1C4C}" destId="{C8557F88-ABDD-4FDA-B59D-BD526C6AD3F9}" srcOrd="2" destOrd="0" parTransId="{FFBAC97A-F447-48E3-B1EB-D213E3AE5C8C}" sibTransId="{AC34027C-A69E-42C3-BD63-799CA7CA8822}"/>
    <dgm:cxn modelId="{03547C31-6D09-4F8B-9807-11C3C6D141FD}" type="presOf" srcId="{5C58F50C-27A5-456B-AF1F-DF6E3DCA5FF9}" destId="{EB151A60-1D56-4276-B9DA-6F5E0F25A7AA}" srcOrd="0" destOrd="4" presId="urn:microsoft.com/office/officeart/2005/8/layout/list1"/>
    <dgm:cxn modelId="{5B29DAC3-539C-4A0C-A849-52262C0A4CD7}" srcId="{9E2F6A81-5040-4829-80D7-9936AC6F1C4C}" destId="{92E24D2F-6DF0-4379-A3E3-A9E20C2F57CF}" srcOrd="9" destOrd="0" parTransId="{271F171B-5F7E-4648-8502-7B301B13C000}" sibTransId="{8752FC5B-4B3C-4A90-B5EE-083A927F3165}"/>
    <dgm:cxn modelId="{4E74A017-0888-4A48-9B22-117FE25CF2E6}" type="presOf" srcId="{22D3B56B-8996-4405-82A6-C238ECB81175}" destId="{EB151A60-1D56-4276-B9DA-6F5E0F25A7AA}" srcOrd="0" destOrd="0" presId="urn:microsoft.com/office/officeart/2005/8/layout/list1"/>
    <dgm:cxn modelId="{DF5C307C-EA88-4D51-969F-5FD2BCC1B382}" type="presOf" srcId="{DC9C9B95-0933-42B4-A1F2-99B1DE3514BB}" destId="{EB151A60-1D56-4276-B9DA-6F5E0F25A7AA}" srcOrd="0" destOrd="6" presId="urn:microsoft.com/office/officeart/2005/8/layout/list1"/>
    <dgm:cxn modelId="{DBA768D0-FF1B-4323-8A78-395E0445B1F0}" srcId="{9E2F6A81-5040-4829-80D7-9936AC6F1C4C}" destId="{8231FA9C-8B77-4B87-9AFD-41F654E80282}" srcOrd="10" destOrd="0" parTransId="{36606193-48B0-4B9A-9ECB-3066E9AF2563}" sibTransId="{87D6C2AB-5344-4353-9EF4-EFF98B751A2C}"/>
    <dgm:cxn modelId="{05D0CEA2-92CA-4A47-9B40-5B4C7E361E20}" srcId="{9E2F6A81-5040-4829-80D7-9936AC6F1C4C}" destId="{CFD6BC51-5FD7-4F99-B43F-1FA54CD4EFEF}" srcOrd="1" destOrd="0" parTransId="{966C3366-ADD5-45A3-9E49-9B841068A964}" sibTransId="{DABE9AB4-6D6D-4C9E-B42A-E28D73B666A5}"/>
    <dgm:cxn modelId="{3D441E91-8593-4229-B9ED-F880F1468347}" type="presOf" srcId="{938428E9-690F-497A-847E-69AC7526687F}" destId="{EB151A60-1D56-4276-B9DA-6F5E0F25A7AA}" srcOrd="0" destOrd="7" presId="urn:microsoft.com/office/officeart/2005/8/layout/list1"/>
    <dgm:cxn modelId="{22174DFF-44C6-4470-A4CF-B94623933277}" type="presOf" srcId="{4CAFEFB4-9274-4CD0-B379-FE4784DDAD92}" destId="{529C0839-AADD-45C6-A6F4-165B2C3366E7}" srcOrd="0" destOrd="0" presId="urn:microsoft.com/office/officeart/2005/8/layout/list1"/>
    <dgm:cxn modelId="{134C5CB3-EC46-48BE-A063-ABE23CB78DDC}" type="presParOf" srcId="{F3F3A1D8-092C-4893-BCE7-58F7E753A6B5}" destId="{3A9BA03F-B645-48FA-98DD-8C2951BC48EA}" srcOrd="0" destOrd="0" presId="urn:microsoft.com/office/officeart/2005/8/layout/list1"/>
    <dgm:cxn modelId="{4BC83661-89BE-4F8F-B172-0C1AD7FED31C}" type="presParOf" srcId="{3A9BA03F-B645-48FA-98DD-8C2951BC48EA}" destId="{529C0839-AADD-45C6-A6F4-165B2C3366E7}" srcOrd="0" destOrd="0" presId="urn:microsoft.com/office/officeart/2005/8/layout/list1"/>
    <dgm:cxn modelId="{B5E8ACB8-642C-4842-A05B-225147A7B493}" type="presParOf" srcId="{3A9BA03F-B645-48FA-98DD-8C2951BC48EA}" destId="{36D16C8A-9266-448A-8044-0FD1FC01EC95}" srcOrd="1" destOrd="0" presId="urn:microsoft.com/office/officeart/2005/8/layout/list1"/>
    <dgm:cxn modelId="{32450E92-BE53-4F12-87F9-5C74FB477C44}" type="presParOf" srcId="{F3F3A1D8-092C-4893-BCE7-58F7E753A6B5}" destId="{B4CC9FF4-6ADB-429A-A2B5-FA169937D4C5}" srcOrd="1" destOrd="0" presId="urn:microsoft.com/office/officeart/2005/8/layout/list1"/>
    <dgm:cxn modelId="{72E3EC2E-F582-41B7-A9E9-DB6627CDDE88}" type="presParOf" srcId="{F3F3A1D8-092C-4893-BCE7-58F7E753A6B5}" destId="{23A9D141-D083-44A4-A630-C81F3EF71D0C}" srcOrd="2" destOrd="0" presId="urn:microsoft.com/office/officeart/2005/8/layout/list1"/>
    <dgm:cxn modelId="{2BAC21C5-8964-4F99-84FB-E28ACE65116D}" type="presParOf" srcId="{F3F3A1D8-092C-4893-BCE7-58F7E753A6B5}" destId="{9C1498FF-D649-4E17-A9AE-B23F53F8F3B5}" srcOrd="3" destOrd="0" presId="urn:microsoft.com/office/officeart/2005/8/layout/list1"/>
    <dgm:cxn modelId="{135A3EEB-21CA-4FEC-84DC-E55B8B53ECF1}" type="presParOf" srcId="{F3F3A1D8-092C-4893-BCE7-58F7E753A6B5}" destId="{5D26B5F3-1A18-46A4-8D1F-C5AE61FD6284}" srcOrd="4" destOrd="0" presId="urn:microsoft.com/office/officeart/2005/8/layout/list1"/>
    <dgm:cxn modelId="{DD3EEDBF-ADBD-43AA-90FD-BA9ADA0F6077}" type="presParOf" srcId="{5D26B5F3-1A18-46A4-8D1F-C5AE61FD6284}" destId="{53BA4EEE-36C5-4C60-9979-97767EB071EB}" srcOrd="0" destOrd="0" presId="urn:microsoft.com/office/officeart/2005/8/layout/list1"/>
    <dgm:cxn modelId="{FCDCBA49-D671-4EFF-AF76-D795C2A3F444}" type="presParOf" srcId="{5D26B5F3-1A18-46A4-8D1F-C5AE61FD6284}" destId="{3091E38F-E01F-46D7-8CBD-5BDE5A795064}" srcOrd="1" destOrd="0" presId="urn:microsoft.com/office/officeart/2005/8/layout/list1"/>
    <dgm:cxn modelId="{E8147813-3F61-47AE-8A97-6232488249C5}" type="presParOf" srcId="{F3F3A1D8-092C-4893-BCE7-58F7E753A6B5}" destId="{C4DDD912-B916-4636-AE3D-59B9837F1F4F}" srcOrd="5" destOrd="0" presId="urn:microsoft.com/office/officeart/2005/8/layout/list1"/>
    <dgm:cxn modelId="{CE2A286D-F7B8-440B-8FB0-5977DFDC41D2}" type="presParOf" srcId="{F3F3A1D8-092C-4893-BCE7-58F7E753A6B5}" destId="{EB151A60-1D56-4276-B9DA-6F5E0F25A7AA}"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A9BE0-7F38-A94C-A2EB-2910EF593A46}">
      <dsp:nvSpPr>
        <dsp:cNvPr id="0" name=""/>
        <dsp:cNvSpPr/>
      </dsp:nvSpPr>
      <dsp:spPr>
        <a:xfrm rot="5400000">
          <a:off x="4914459" y="-1778804"/>
          <a:ext cx="136333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Patient asymptomatic</a:t>
          </a:r>
          <a:endParaRPr lang="en-US" sz="2000" kern="1200" dirty="0"/>
        </a:p>
        <a:p>
          <a:pPr marL="228600" lvl="1" indent="-228600" algn="l" defTabSz="889000">
            <a:lnSpc>
              <a:spcPct val="90000"/>
            </a:lnSpc>
            <a:spcBef>
              <a:spcPct val="0"/>
            </a:spcBef>
            <a:spcAft>
              <a:spcPct val="15000"/>
            </a:spcAft>
            <a:buChar char="••"/>
          </a:pPr>
          <a:r>
            <a:rPr lang="en-US" sz="2000" kern="1200" dirty="0" smtClean="0"/>
            <a:t>May have Raynaud’s</a:t>
          </a:r>
          <a:endParaRPr lang="en-US" sz="2000" kern="1200" dirty="0"/>
        </a:p>
        <a:p>
          <a:pPr marL="228600" lvl="1" indent="-228600" algn="l" defTabSz="889000">
            <a:lnSpc>
              <a:spcPct val="90000"/>
            </a:lnSpc>
            <a:spcBef>
              <a:spcPct val="0"/>
            </a:spcBef>
            <a:spcAft>
              <a:spcPct val="15000"/>
            </a:spcAft>
            <a:buChar char="••"/>
          </a:pPr>
          <a:r>
            <a:rPr lang="en-US" sz="2000" kern="1200" dirty="0" smtClean="0"/>
            <a:t>+ Autoantibodies</a:t>
          </a:r>
          <a:endParaRPr lang="en-US" sz="2000" kern="1200" dirty="0"/>
        </a:p>
      </dsp:txBody>
      <dsp:txXfrm rot="-5400000">
        <a:off x="2962656" y="239552"/>
        <a:ext cx="5200391" cy="1230231"/>
      </dsp:txXfrm>
    </dsp:sp>
    <dsp:sp modelId="{B1DF05C2-BBD7-EF42-B745-5B2820BBD518}">
      <dsp:nvSpPr>
        <dsp:cNvPr id="0" name=""/>
        <dsp:cNvSpPr/>
      </dsp:nvSpPr>
      <dsp:spPr>
        <a:xfrm>
          <a:off x="0" y="2582"/>
          <a:ext cx="2962656" cy="17041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Pre-clinical</a:t>
          </a:r>
          <a:endParaRPr lang="en-US" sz="4100" kern="1200" dirty="0"/>
        </a:p>
      </dsp:txBody>
      <dsp:txXfrm>
        <a:off x="83191" y="85773"/>
        <a:ext cx="2796274" cy="1537789"/>
      </dsp:txXfrm>
    </dsp:sp>
    <dsp:sp modelId="{602339D2-C1E4-EB42-9D8B-1DFD3DC8EEB5}">
      <dsp:nvSpPr>
        <dsp:cNvPr id="0" name=""/>
        <dsp:cNvSpPr/>
      </dsp:nvSpPr>
      <dsp:spPr>
        <a:xfrm rot="5400000">
          <a:off x="4914459" y="10575"/>
          <a:ext cx="136333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Diffusely puffy fingers</a:t>
          </a:r>
          <a:endParaRPr lang="en-US" sz="2000" kern="1200" dirty="0"/>
        </a:p>
        <a:p>
          <a:pPr marL="228600" lvl="1" indent="-228600" algn="l" defTabSz="889000">
            <a:lnSpc>
              <a:spcPct val="90000"/>
            </a:lnSpc>
            <a:spcBef>
              <a:spcPct val="0"/>
            </a:spcBef>
            <a:spcAft>
              <a:spcPct val="15000"/>
            </a:spcAft>
            <a:buChar char="••"/>
          </a:pPr>
          <a:r>
            <a:rPr lang="en-US" sz="2000" kern="1200" dirty="0" smtClean="0"/>
            <a:t>Diffuse itching</a:t>
          </a:r>
          <a:endParaRPr lang="en-US" sz="2000" kern="1200" dirty="0"/>
        </a:p>
        <a:p>
          <a:pPr marL="228600" lvl="1" indent="-228600" algn="l" defTabSz="889000">
            <a:lnSpc>
              <a:spcPct val="90000"/>
            </a:lnSpc>
            <a:spcBef>
              <a:spcPct val="0"/>
            </a:spcBef>
            <a:spcAft>
              <a:spcPct val="15000"/>
            </a:spcAft>
            <a:buChar char="••"/>
          </a:pPr>
          <a:r>
            <a:rPr lang="en-US" sz="2000" kern="1200" dirty="0" smtClean="0"/>
            <a:t>Joint pain</a:t>
          </a:r>
          <a:endParaRPr lang="en-US" sz="2000" kern="1200" dirty="0"/>
        </a:p>
        <a:p>
          <a:pPr marL="228600" lvl="1" indent="-228600" algn="l" defTabSz="889000">
            <a:lnSpc>
              <a:spcPct val="90000"/>
            </a:lnSpc>
            <a:spcBef>
              <a:spcPct val="0"/>
            </a:spcBef>
            <a:spcAft>
              <a:spcPct val="15000"/>
            </a:spcAft>
            <a:buChar char="••"/>
          </a:pPr>
          <a:r>
            <a:rPr lang="en-US" sz="2000" kern="1200" dirty="0" smtClean="0"/>
            <a:t>Established Raynaud’s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2962656" y="2028932"/>
        <a:ext cx="5200391" cy="1230231"/>
      </dsp:txXfrm>
    </dsp:sp>
    <dsp:sp modelId="{3F2EFF11-47D7-2745-99A6-3BEFD83FAABE}">
      <dsp:nvSpPr>
        <dsp:cNvPr id="0" name=""/>
        <dsp:cNvSpPr/>
      </dsp:nvSpPr>
      <dsp:spPr>
        <a:xfrm>
          <a:off x="0" y="1791962"/>
          <a:ext cx="2962656" cy="17041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Very</a:t>
          </a:r>
        </a:p>
        <a:p>
          <a:pPr lvl="0" algn="ctr" defTabSz="1822450">
            <a:lnSpc>
              <a:spcPct val="90000"/>
            </a:lnSpc>
            <a:spcBef>
              <a:spcPct val="0"/>
            </a:spcBef>
            <a:spcAft>
              <a:spcPct val="35000"/>
            </a:spcAft>
          </a:pPr>
          <a:r>
            <a:rPr lang="en-US" sz="4100" kern="1200" dirty="0" smtClean="0"/>
            <a:t>Early</a:t>
          </a:r>
          <a:endParaRPr lang="en-US" sz="4100" kern="1200" dirty="0"/>
        </a:p>
      </dsp:txBody>
      <dsp:txXfrm>
        <a:off x="83191" y="1875153"/>
        <a:ext cx="2796274" cy="1537789"/>
      </dsp:txXfrm>
    </dsp:sp>
    <dsp:sp modelId="{4DCC90B6-ED9B-0744-8FFC-FF5479DEF087}">
      <dsp:nvSpPr>
        <dsp:cNvPr id="0" name=""/>
        <dsp:cNvSpPr/>
      </dsp:nvSpPr>
      <dsp:spPr>
        <a:xfrm rot="5400000">
          <a:off x="4914459" y="1762900"/>
          <a:ext cx="1363337"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Progressive skin fibrosis and variable organ involvement</a:t>
          </a:r>
          <a:endParaRPr lang="en-US" sz="2000" kern="1200" dirty="0"/>
        </a:p>
      </dsp:txBody>
      <dsp:txXfrm rot="-5400000">
        <a:off x="2962656" y="3781257"/>
        <a:ext cx="5200391" cy="1230231"/>
      </dsp:txXfrm>
    </dsp:sp>
    <dsp:sp modelId="{9285849E-FE12-C14C-8371-ACE94BEB4FBF}">
      <dsp:nvSpPr>
        <dsp:cNvPr id="0" name=""/>
        <dsp:cNvSpPr/>
      </dsp:nvSpPr>
      <dsp:spPr>
        <a:xfrm>
          <a:off x="0" y="3581342"/>
          <a:ext cx="2962656" cy="17041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n-US" sz="4100" kern="1200" dirty="0" smtClean="0"/>
            <a:t>Early     Advanced</a:t>
          </a:r>
          <a:endParaRPr lang="en-US" sz="4100" kern="1200" dirty="0"/>
        </a:p>
      </dsp:txBody>
      <dsp:txXfrm>
        <a:off x="83191" y="3664533"/>
        <a:ext cx="2796274" cy="1537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FCBE8-17B5-084E-9B7F-366D53E5860D}">
      <dsp:nvSpPr>
        <dsp:cNvPr id="0" name=""/>
        <dsp:cNvSpPr/>
      </dsp:nvSpPr>
      <dsp:spPr>
        <a:xfrm rot="5400000">
          <a:off x="5026413" y="-1919171"/>
          <a:ext cx="113942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Raynaud’s</a:t>
          </a:r>
          <a:endParaRPr lang="en-US" sz="2100" kern="1200" dirty="0"/>
        </a:p>
        <a:p>
          <a:pPr marL="228600" lvl="1" indent="-228600" algn="l" defTabSz="933450">
            <a:lnSpc>
              <a:spcPct val="90000"/>
            </a:lnSpc>
            <a:spcBef>
              <a:spcPct val="0"/>
            </a:spcBef>
            <a:spcAft>
              <a:spcPct val="15000"/>
            </a:spcAft>
            <a:buChar char="••"/>
          </a:pPr>
          <a:r>
            <a:rPr lang="en-US" sz="2100" kern="1200" dirty="0" smtClean="0"/>
            <a:t>Pulmonary arterial hypertension</a:t>
          </a:r>
          <a:endParaRPr lang="en-US" sz="2100" kern="1200" dirty="0"/>
        </a:p>
        <a:p>
          <a:pPr marL="228600" lvl="1" indent="-228600" algn="l" defTabSz="933450">
            <a:lnSpc>
              <a:spcPct val="90000"/>
            </a:lnSpc>
            <a:spcBef>
              <a:spcPct val="0"/>
            </a:spcBef>
            <a:spcAft>
              <a:spcPct val="15000"/>
            </a:spcAft>
            <a:buChar char="••"/>
          </a:pPr>
          <a:r>
            <a:rPr lang="en-US" sz="2100" kern="1200" dirty="0" smtClean="0"/>
            <a:t>Scleroderma renal crisis</a:t>
          </a:r>
          <a:endParaRPr lang="en-US" sz="2100" kern="1200" dirty="0"/>
        </a:p>
      </dsp:txBody>
      <dsp:txXfrm rot="-5400000">
        <a:off x="2962655" y="200209"/>
        <a:ext cx="5211322" cy="1028184"/>
      </dsp:txXfrm>
    </dsp:sp>
    <dsp:sp modelId="{EC43A6A9-9DC9-5549-A2DC-654BA5605571}">
      <dsp:nvSpPr>
        <dsp:cNvPr id="0" name=""/>
        <dsp:cNvSpPr/>
      </dsp:nvSpPr>
      <dsp:spPr>
        <a:xfrm>
          <a:off x="0" y="2158"/>
          <a:ext cx="2962656" cy="14242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Vascular</a:t>
          </a:r>
          <a:endParaRPr lang="en-US" sz="2500" kern="1200" dirty="0"/>
        </a:p>
      </dsp:txBody>
      <dsp:txXfrm>
        <a:off x="69528" y="71686"/>
        <a:ext cx="2823600" cy="1285229"/>
      </dsp:txXfrm>
    </dsp:sp>
    <dsp:sp modelId="{816D95F5-FB49-D446-90E9-BCE103A5ED8F}">
      <dsp:nvSpPr>
        <dsp:cNvPr id="0" name=""/>
        <dsp:cNvSpPr/>
      </dsp:nvSpPr>
      <dsp:spPr>
        <a:xfrm rot="5400000">
          <a:off x="5026413" y="-423672"/>
          <a:ext cx="113942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Interstitial lung disease</a:t>
          </a:r>
          <a:endParaRPr lang="en-US" sz="2100" kern="1200" dirty="0"/>
        </a:p>
        <a:p>
          <a:pPr marL="228600" lvl="1" indent="-228600" algn="l" defTabSz="933450">
            <a:lnSpc>
              <a:spcPct val="90000"/>
            </a:lnSpc>
            <a:spcBef>
              <a:spcPct val="0"/>
            </a:spcBef>
            <a:spcAft>
              <a:spcPct val="15000"/>
            </a:spcAft>
            <a:buChar char="••"/>
          </a:pPr>
          <a:r>
            <a:rPr lang="en-US" sz="2100" kern="1200" dirty="0" smtClean="0"/>
            <a:t>Cutaneous/Musculoskeletal</a:t>
          </a:r>
          <a:endParaRPr lang="en-US" sz="2100" kern="1200" dirty="0"/>
        </a:p>
      </dsp:txBody>
      <dsp:txXfrm rot="-5400000">
        <a:off x="2962655" y="1695708"/>
        <a:ext cx="5211322" cy="1028184"/>
      </dsp:txXfrm>
    </dsp:sp>
    <dsp:sp modelId="{10460788-B58C-1245-B9EF-3B935381BEBF}">
      <dsp:nvSpPr>
        <dsp:cNvPr id="0" name=""/>
        <dsp:cNvSpPr/>
      </dsp:nvSpPr>
      <dsp:spPr>
        <a:xfrm>
          <a:off x="0" y="1497657"/>
          <a:ext cx="2962656" cy="14242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Immune suppressors/anti-</a:t>
          </a:r>
          <a:r>
            <a:rPr lang="en-US" sz="2500" kern="1200" dirty="0" err="1" smtClean="0"/>
            <a:t>inflammatories</a:t>
          </a:r>
          <a:endParaRPr lang="en-US" sz="2500" kern="1200" dirty="0"/>
        </a:p>
      </dsp:txBody>
      <dsp:txXfrm>
        <a:off x="69528" y="1567185"/>
        <a:ext cx="2823600" cy="1285229"/>
      </dsp:txXfrm>
    </dsp:sp>
    <dsp:sp modelId="{35688516-DE09-4741-8BBC-B533489AB966}">
      <dsp:nvSpPr>
        <dsp:cNvPr id="0" name=""/>
        <dsp:cNvSpPr/>
      </dsp:nvSpPr>
      <dsp:spPr>
        <a:xfrm rot="5400000">
          <a:off x="5026413" y="1071827"/>
          <a:ext cx="1139428"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err="1" smtClean="0"/>
            <a:t>Gastroesophageal</a:t>
          </a:r>
          <a:r>
            <a:rPr lang="en-US" sz="2100" kern="1200" dirty="0" smtClean="0"/>
            <a:t> reflux</a:t>
          </a:r>
          <a:endParaRPr lang="en-US" sz="2100" kern="1200" dirty="0"/>
        </a:p>
        <a:p>
          <a:pPr marL="228600" lvl="1" indent="-228600" algn="l" defTabSz="933450">
            <a:lnSpc>
              <a:spcPct val="90000"/>
            </a:lnSpc>
            <a:spcBef>
              <a:spcPct val="0"/>
            </a:spcBef>
            <a:spcAft>
              <a:spcPct val="15000"/>
            </a:spcAft>
            <a:buChar char="••"/>
          </a:pPr>
          <a:r>
            <a:rPr lang="en-US" sz="2100" kern="1200" dirty="0" smtClean="0"/>
            <a:t>GI </a:t>
          </a:r>
          <a:r>
            <a:rPr lang="en-US" sz="2100" kern="1200" dirty="0" err="1" smtClean="0"/>
            <a:t>dysmotility</a:t>
          </a:r>
          <a:endParaRPr lang="en-US" sz="2100" kern="1200" dirty="0"/>
        </a:p>
      </dsp:txBody>
      <dsp:txXfrm rot="-5400000">
        <a:off x="2962655" y="3191207"/>
        <a:ext cx="5211322" cy="1028184"/>
      </dsp:txXfrm>
    </dsp:sp>
    <dsp:sp modelId="{26C3A36D-5940-7740-A23C-F53C92A5D1A6}">
      <dsp:nvSpPr>
        <dsp:cNvPr id="0" name=""/>
        <dsp:cNvSpPr/>
      </dsp:nvSpPr>
      <dsp:spPr>
        <a:xfrm>
          <a:off x="0" y="2993156"/>
          <a:ext cx="2962656" cy="14242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Symptomatic</a:t>
          </a:r>
          <a:endParaRPr lang="en-US" sz="2500" kern="1200" dirty="0"/>
        </a:p>
      </dsp:txBody>
      <dsp:txXfrm>
        <a:off x="69528" y="3062684"/>
        <a:ext cx="2823600" cy="1285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9D141-D083-44A4-A630-C81F3EF71D0C}">
      <dsp:nvSpPr>
        <dsp:cNvPr id="0" name=""/>
        <dsp:cNvSpPr/>
      </dsp:nvSpPr>
      <dsp:spPr>
        <a:xfrm>
          <a:off x="0" y="299097"/>
          <a:ext cx="8305800"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baseline="0" smtClean="0"/>
            <a:t>dcSSc 40-60% at 10 years</a:t>
          </a:r>
          <a:endParaRPr lang="en-US" sz="1600" kern="1200"/>
        </a:p>
        <a:p>
          <a:pPr marL="171450" lvl="1" indent="-171450" algn="l" defTabSz="711200" rtl="0">
            <a:lnSpc>
              <a:spcPct val="90000"/>
            </a:lnSpc>
            <a:spcBef>
              <a:spcPct val="0"/>
            </a:spcBef>
            <a:spcAft>
              <a:spcPct val="15000"/>
            </a:spcAft>
            <a:buChar char="••"/>
          </a:pPr>
          <a:r>
            <a:rPr lang="en-US" sz="1600" kern="1200" baseline="0" smtClean="0"/>
            <a:t>lcSSc &gt;70% at 10 years</a:t>
          </a:r>
          <a:endParaRPr lang="en-US" sz="1600" kern="1200"/>
        </a:p>
      </dsp:txBody>
      <dsp:txXfrm>
        <a:off x="0" y="299097"/>
        <a:ext cx="8305800" cy="963900"/>
      </dsp:txXfrm>
    </dsp:sp>
    <dsp:sp modelId="{36D16C8A-9266-448A-8044-0FD1FC01EC95}">
      <dsp:nvSpPr>
        <dsp:cNvPr id="0" name=""/>
        <dsp:cNvSpPr/>
      </dsp:nvSpPr>
      <dsp:spPr>
        <a:xfrm>
          <a:off x="415290" y="33417"/>
          <a:ext cx="5814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rtl="0">
            <a:lnSpc>
              <a:spcPct val="90000"/>
            </a:lnSpc>
            <a:spcBef>
              <a:spcPct val="0"/>
            </a:spcBef>
            <a:spcAft>
              <a:spcPct val="35000"/>
            </a:spcAft>
          </a:pPr>
          <a:r>
            <a:rPr lang="en-US" sz="1600" kern="1200" baseline="0" smtClean="0"/>
            <a:t>Overall survival:</a:t>
          </a:r>
          <a:endParaRPr lang="en-US" sz="1600" kern="1200"/>
        </a:p>
      </dsp:txBody>
      <dsp:txXfrm>
        <a:off x="441229" y="59356"/>
        <a:ext cx="5762182" cy="479482"/>
      </dsp:txXfrm>
    </dsp:sp>
    <dsp:sp modelId="{EB151A60-1D56-4276-B9DA-6F5E0F25A7AA}">
      <dsp:nvSpPr>
        <dsp:cNvPr id="0" name=""/>
        <dsp:cNvSpPr/>
      </dsp:nvSpPr>
      <dsp:spPr>
        <a:xfrm>
          <a:off x="0" y="1625877"/>
          <a:ext cx="8305800" cy="362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baseline="0" smtClean="0"/>
            <a:t>Rapidly progressive skin involvement</a:t>
          </a:r>
          <a:endParaRPr lang="en-US" sz="1600" kern="1200"/>
        </a:p>
        <a:p>
          <a:pPr marL="171450" lvl="1" indent="-171450" algn="l" defTabSz="711200" rtl="0">
            <a:lnSpc>
              <a:spcPct val="90000"/>
            </a:lnSpc>
            <a:spcBef>
              <a:spcPct val="0"/>
            </a:spcBef>
            <a:spcAft>
              <a:spcPct val="15000"/>
            </a:spcAft>
            <a:buChar char="••"/>
          </a:pPr>
          <a:r>
            <a:rPr lang="en-US" sz="1600" kern="1200" baseline="0" dirty="0" smtClean="0"/>
            <a:t>Older age at disease onset</a:t>
          </a:r>
          <a:endParaRPr lang="en-US" sz="1600" kern="1200" dirty="0"/>
        </a:p>
        <a:p>
          <a:pPr marL="171450" lvl="1" indent="-171450" algn="l" defTabSz="711200" rtl="0">
            <a:lnSpc>
              <a:spcPct val="90000"/>
            </a:lnSpc>
            <a:spcBef>
              <a:spcPct val="0"/>
            </a:spcBef>
            <a:spcAft>
              <a:spcPct val="15000"/>
            </a:spcAft>
            <a:buChar char="••"/>
          </a:pPr>
          <a:r>
            <a:rPr lang="en-US" sz="1600" kern="1200" baseline="0" dirty="0" smtClean="0"/>
            <a:t>African- or Native-American race</a:t>
          </a:r>
          <a:endParaRPr lang="en-US" sz="1600" kern="1200" dirty="0"/>
        </a:p>
        <a:p>
          <a:pPr marL="171450" lvl="1" indent="-171450" algn="l" defTabSz="711200" rtl="0">
            <a:lnSpc>
              <a:spcPct val="90000"/>
            </a:lnSpc>
            <a:spcBef>
              <a:spcPct val="0"/>
            </a:spcBef>
            <a:spcAft>
              <a:spcPct val="15000"/>
            </a:spcAft>
            <a:buChar char="••"/>
          </a:pPr>
          <a:r>
            <a:rPr lang="en-US" sz="1600" kern="1200" baseline="0" smtClean="0"/>
            <a:t>Severe lung involvement </a:t>
          </a:r>
          <a:endParaRPr lang="en-US" sz="1600" kern="1200"/>
        </a:p>
        <a:p>
          <a:pPr marL="171450" lvl="1" indent="-171450" algn="l" defTabSz="711200" rtl="0">
            <a:lnSpc>
              <a:spcPct val="90000"/>
            </a:lnSpc>
            <a:spcBef>
              <a:spcPct val="0"/>
            </a:spcBef>
            <a:spcAft>
              <a:spcPct val="15000"/>
            </a:spcAft>
            <a:buChar char="••"/>
          </a:pPr>
          <a:r>
            <a:rPr lang="en-US" sz="1600" kern="1200" baseline="0" smtClean="0"/>
            <a:t>Large pericardial effusion</a:t>
          </a:r>
          <a:endParaRPr lang="en-US" sz="1600" kern="1200"/>
        </a:p>
        <a:p>
          <a:pPr marL="171450" lvl="1" indent="-171450" algn="l" defTabSz="711200" rtl="0">
            <a:lnSpc>
              <a:spcPct val="90000"/>
            </a:lnSpc>
            <a:spcBef>
              <a:spcPct val="0"/>
            </a:spcBef>
            <a:spcAft>
              <a:spcPct val="15000"/>
            </a:spcAft>
            <a:buChar char="••"/>
          </a:pPr>
          <a:r>
            <a:rPr lang="en-US" sz="1600" kern="1200" baseline="0" smtClean="0"/>
            <a:t>Proteinuria, hematuria, renal failure</a:t>
          </a:r>
          <a:endParaRPr lang="en-US" sz="1600" kern="1200"/>
        </a:p>
        <a:p>
          <a:pPr marL="171450" lvl="1" indent="-171450" algn="l" defTabSz="711200" rtl="0">
            <a:lnSpc>
              <a:spcPct val="90000"/>
            </a:lnSpc>
            <a:spcBef>
              <a:spcPct val="0"/>
            </a:spcBef>
            <a:spcAft>
              <a:spcPct val="15000"/>
            </a:spcAft>
            <a:buChar char="••"/>
          </a:pPr>
          <a:r>
            <a:rPr lang="en-US" sz="1600" kern="1200" baseline="0" smtClean="0"/>
            <a:t>Anemia</a:t>
          </a:r>
          <a:endParaRPr lang="en-US" sz="1600" kern="1200"/>
        </a:p>
        <a:p>
          <a:pPr marL="171450" lvl="1" indent="-171450" algn="l" defTabSz="711200" rtl="0">
            <a:lnSpc>
              <a:spcPct val="90000"/>
            </a:lnSpc>
            <a:spcBef>
              <a:spcPct val="0"/>
            </a:spcBef>
            <a:spcAft>
              <a:spcPct val="15000"/>
            </a:spcAft>
            <a:buChar char="••"/>
          </a:pPr>
          <a:r>
            <a:rPr lang="en-US" sz="1600" kern="1200" baseline="0" smtClean="0"/>
            <a:t>Elevated ESR</a:t>
          </a:r>
          <a:endParaRPr lang="en-US" sz="1600" kern="1200"/>
        </a:p>
        <a:p>
          <a:pPr marL="171450" lvl="1" indent="-171450" algn="l" defTabSz="711200" rtl="0">
            <a:lnSpc>
              <a:spcPct val="90000"/>
            </a:lnSpc>
            <a:spcBef>
              <a:spcPct val="0"/>
            </a:spcBef>
            <a:spcAft>
              <a:spcPct val="15000"/>
            </a:spcAft>
            <a:buChar char="••"/>
          </a:pPr>
          <a:r>
            <a:rPr lang="en-US" sz="1600" kern="1200" baseline="0" smtClean="0"/>
            <a:t>Abnormal ECG</a:t>
          </a:r>
          <a:endParaRPr lang="en-US" sz="1600" kern="1200"/>
        </a:p>
        <a:p>
          <a:pPr marL="171450" lvl="1" indent="-171450" algn="l" defTabSz="711200" rtl="0">
            <a:lnSpc>
              <a:spcPct val="90000"/>
            </a:lnSpc>
            <a:spcBef>
              <a:spcPct val="0"/>
            </a:spcBef>
            <a:spcAft>
              <a:spcPct val="15000"/>
            </a:spcAft>
            <a:buChar char="••"/>
          </a:pPr>
          <a:r>
            <a:rPr lang="en-US" sz="1600" kern="1200" baseline="0" smtClean="0"/>
            <a:t>Anti-Scl 70 (anti-topoisomerase) antibodies – increased risk of severe pulmonary fibrosis</a:t>
          </a:r>
          <a:endParaRPr lang="en-US" sz="1600" kern="1200"/>
        </a:p>
        <a:p>
          <a:pPr marL="171450" lvl="1" indent="-171450" algn="l" defTabSz="711200" rtl="0">
            <a:lnSpc>
              <a:spcPct val="90000"/>
            </a:lnSpc>
            <a:spcBef>
              <a:spcPct val="0"/>
            </a:spcBef>
            <a:spcAft>
              <a:spcPct val="15000"/>
            </a:spcAft>
            <a:buChar char="••"/>
          </a:pPr>
          <a:r>
            <a:rPr lang="en-US" sz="1600" kern="1200" baseline="0" smtClean="0"/>
            <a:t>Anti-RNA-polymerase antibodies – increased risk of scleroderma renal crisis</a:t>
          </a:r>
          <a:endParaRPr lang="en-US" sz="1600" kern="1200"/>
        </a:p>
      </dsp:txBody>
      <dsp:txXfrm>
        <a:off x="0" y="1625877"/>
        <a:ext cx="8305800" cy="3628800"/>
      </dsp:txXfrm>
    </dsp:sp>
    <dsp:sp modelId="{3091E38F-E01F-46D7-8CBD-5BDE5A795064}">
      <dsp:nvSpPr>
        <dsp:cNvPr id="0" name=""/>
        <dsp:cNvSpPr/>
      </dsp:nvSpPr>
      <dsp:spPr>
        <a:xfrm>
          <a:off x="415290" y="1360197"/>
          <a:ext cx="5814060"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rtl="0">
            <a:lnSpc>
              <a:spcPct val="90000"/>
            </a:lnSpc>
            <a:spcBef>
              <a:spcPct val="0"/>
            </a:spcBef>
            <a:spcAft>
              <a:spcPct val="35000"/>
            </a:spcAft>
          </a:pPr>
          <a:r>
            <a:rPr lang="en-US" sz="1600" kern="1200" baseline="0" smtClean="0"/>
            <a:t>Poor prognosis associated with:</a:t>
          </a:r>
          <a:endParaRPr lang="en-US" sz="1600" kern="1200"/>
        </a:p>
      </dsp:txBody>
      <dsp:txXfrm>
        <a:off x="441229" y="1386136"/>
        <a:ext cx="57621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58D1BE6-F59B-4F13-BF30-6B17CDE391D5}" type="datetimeFigureOut">
              <a:rPr lang="ar-IQ" smtClean="0"/>
              <a:pPr/>
              <a:t>23/04/1445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7B4040-5E1C-4181-8504-ED3F0B28E86E}" type="slidenum">
              <a:rPr lang="ar-IQ" smtClean="0"/>
              <a:pPr/>
              <a:t>‹#›</a:t>
            </a:fld>
            <a:endParaRPr lang="ar-IQ"/>
          </a:p>
        </p:txBody>
      </p:sp>
    </p:spTree>
    <p:extLst>
      <p:ext uri="{BB962C8B-B14F-4D97-AF65-F5344CB8AC3E}">
        <p14:creationId xmlns:p14="http://schemas.microsoft.com/office/powerpoint/2010/main" val="4173705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082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I would</a:t>
            </a:r>
            <a:r>
              <a:rPr lang="en-US" baseline="0" dirty="0" smtClean="0"/>
              <a:t> like to start by clarifying some terminology. Scleroderma is an umbrella term that refers to a number of different diseases. There are localized forms of scleroderma which are conditions primarily of children and typically only involve the skin. </a:t>
            </a:r>
            <a:r>
              <a:rPr lang="en-US" baseline="0" dirty="0" err="1" smtClean="0"/>
              <a:t>Morphea</a:t>
            </a:r>
            <a:r>
              <a:rPr lang="en-US" baseline="0" dirty="0" smtClean="0"/>
              <a:t>, linear scleroderma, and scleroderma en coup de </a:t>
            </a:r>
            <a:r>
              <a:rPr lang="en-US" baseline="0" dirty="0" err="1" smtClean="0"/>
              <a:t>sabre</a:t>
            </a:r>
            <a:r>
              <a:rPr lang="en-US" baseline="0" dirty="0" smtClean="0"/>
              <a:t> are 3 such forms of localized scleroderma. There is a separate module covering localized scleroderma. This lecture will concentrate on another form of scleroderma, called systemic sclerosis. As the name implies, this form of scleroderma has systemic manifestations which are critical to understand. Systemic sclerosis is divided into diffuse </a:t>
            </a:r>
            <a:r>
              <a:rPr lang="en-US" baseline="0" dirty="0" err="1" smtClean="0"/>
              <a:t>cutaneous</a:t>
            </a:r>
            <a:r>
              <a:rPr lang="en-US" baseline="0" dirty="0" smtClean="0"/>
              <a:t> disease and limited </a:t>
            </a:r>
            <a:r>
              <a:rPr lang="en-US" baseline="0" dirty="0" err="1" smtClean="0"/>
              <a:t>cutaneous</a:t>
            </a:r>
            <a:r>
              <a:rPr lang="en-US" baseline="0" dirty="0" smtClean="0"/>
              <a:t> disease. I will highlight the differences in these conditions as we move through the module. </a:t>
            </a:r>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idx="5"/>
          </p:nvPr>
        </p:nvSpPr>
        <p:spPr>
          <a:noFill/>
        </p:spPr>
        <p:txBody>
          <a:bodyPr/>
          <a:lstStyle/>
          <a:p>
            <a:fld id="{71C8CD07-54BB-4BAE-B2C5-8164C8E0260B}" type="slidenum">
              <a:rPr lang="en-GB" smtClean="0"/>
              <a:pPr/>
              <a:t>15</a:t>
            </a:fld>
            <a:endParaRPr lang="en-GB" smtClean="0"/>
          </a:p>
        </p:txBody>
      </p:sp>
      <p:sp>
        <p:nvSpPr>
          <p:cNvPr id="48131" name="Rectangle 1"/>
          <p:cNvSpPr>
            <a:spLocks noGrp="1" noRot="1" noChangeAspect="1" noChangeArrowheads="1" noTextEdit="1"/>
          </p:cNvSpPr>
          <p:nvPr>
            <p:ph type="sldImg"/>
          </p:nvPr>
        </p:nvSpPr>
        <p:spPr>
          <a:xfrm>
            <a:off x="1143000" y="695325"/>
            <a:ext cx="4570413" cy="3427413"/>
          </a:xfrm>
          <a:solidFill>
            <a:srgbClr val="FFFFFF"/>
          </a:solidFill>
          <a:ln/>
        </p:spPr>
      </p:sp>
      <p:sp>
        <p:nvSpPr>
          <p:cNvPr id="48132" name="Text Box 2"/>
          <p:cNvSpPr>
            <a:spLocks noGrp="1" noChangeArrowheads="1"/>
          </p:cNvSpPr>
          <p:nvPr>
            <p:ph type="body" idx="1"/>
          </p:nvPr>
        </p:nvSpPr>
        <p:spPr>
          <a:xfrm>
            <a:off x="685800" y="4343400"/>
            <a:ext cx="5486400" cy="4114800"/>
          </a:xfrm>
          <a:noFill/>
          <a:ln/>
        </p:spPr>
        <p:txBody>
          <a:bodyPr tIns="9279"/>
          <a:lstStyle/>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smtClean="0">
              <a:latin typeface="Arial"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smtClean="0">
              <a:latin typeface="Arial"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endParaRPr lang="en-GB" smtClean="0">
              <a:latin typeface="Arial" pitchFamily="34" charset="0"/>
              <a:ea typeface="DejaVu Sans"/>
              <a:cs typeface="DejaVu Sans"/>
            </a:endParaRPr>
          </a:p>
          <a:p>
            <a:pPr algn="just" eaLnBrk="1">
              <a:lnSpc>
                <a:spcPct val="93000"/>
              </a:lnSpc>
              <a:spcBef>
                <a:spcPct val="0"/>
              </a:spcBef>
              <a:tabLst>
                <a:tab pos="633413" algn="l"/>
                <a:tab pos="1268413" algn="l"/>
                <a:tab pos="1903413" algn="l"/>
                <a:tab pos="2538413" algn="l"/>
                <a:tab pos="3171825" algn="l"/>
                <a:tab pos="3806825" algn="l"/>
                <a:tab pos="4441825" algn="l"/>
                <a:tab pos="5076825" algn="l"/>
              </a:tabLst>
            </a:pPr>
            <a:r>
              <a:rPr lang="he-IL" smtClean="0"/>
              <a:t>
Pathogenesis of systemic sclerosis vasculopathy. Endothelial injury and dysfunction are initiated by the actions of free radicals or chemical and microbial agents that injure the endothelium, either directly or indirectly. This injury is also initiated by the induction of immune activation and the generation of autoantibodies and activated cellular immunity. The vascular injury activates platelet and coagulation pathways, which results in vascular microthrombosis. The resulting vasculopathy is associated with intimal hyperplasia in the small arterioles, and the ensuing luminal narrowing results in tissue hypoxia and chronic ischemia. Released vascular products, in association with hypoxia and ischemia, collectively contribute to the activation of resident fibroblasts, which in turn perpetuates the vasculopathy by triggering vascular wall fibrosis.
</a:t>
            </a:r>
          </a:p>
          <a:p>
            <a:pPr>
              <a:tabLst>
                <a:tab pos="633413" algn="l"/>
                <a:tab pos="1268413" algn="l"/>
                <a:tab pos="1903413" algn="l"/>
                <a:tab pos="2538413" algn="l"/>
                <a:tab pos="3171825" algn="l"/>
                <a:tab pos="3806825" algn="l"/>
                <a:tab pos="4441825" algn="l"/>
                <a:tab pos="5076825" algn="l"/>
              </a:tabLst>
            </a:pPr>
            <a:endParaRPr lang="he-IL" smtClean="0"/>
          </a:p>
          <a:p>
            <a:pPr>
              <a:tabLst>
                <a:tab pos="633413" algn="l"/>
                <a:tab pos="1268413" algn="l"/>
                <a:tab pos="1903413" algn="l"/>
                <a:tab pos="2538413" algn="l"/>
                <a:tab pos="3171825" algn="l"/>
                <a:tab pos="3806825" algn="l"/>
                <a:tab pos="4441825" algn="l"/>
                <a:tab pos="5076825" algn="l"/>
              </a:tabLst>
            </a:pPr>
            <a:r>
              <a:rPr lang="en-GB" smtClean="0"/>
              <a:t>© This slide is made available for non-commercial use only. Please note that permission may be required for re-use of images in which the copyright is owned by a third party.</a:t>
            </a:r>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Systemic sclerosis is a chronic, progressive disease that looks different in early </a:t>
            </a:r>
            <a:r>
              <a:rPr lang="en-US" dirty="0" err="1" smtClean="0"/>
              <a:t>vs</a:t>
            </a:r>
            <a:r>
              <a:rPr lang="en-US" dirty="0" smtClean="0"/>
              <a:t> late stages. In</a:t>
            </a:r>
            <a:r>
              <a:rPr lang="en-US" baseline="0" dirty="0" smtClean="0"/>
              <a:t> the pre-clinical stage, a patient may have no symptoms at all or perhaps they have started to experience isolated </a:t>
            </a:r>
            <a:r>
              <a:rPr lang="en-US" baseline="0" dirty="0" err="1" smtClean="0"/>
              <a:t>Raynaud’s</a:t>
            </a:r>
            <a:r>
              <a:rPr lang="en-US" baseline="0" dirty="0" smtClean="0"/>
              <a:t> phenomenon. </a:t>
            </a:r>
            <a:r>
              <a:rPr lang="en-US" baseline="0" dirty="0" err="1" smtClean="0"/>
              <a:t>Autoantibodies</a:t>
            </a:r>
            <a:r>
              <a:rPr lang="en-US" baseline="0" dirty="0" smtClean="0"/>
              <a:t> would be present. A little later in the disease course, a patient may have diffusely puffy fingers and itching. At this point, </a:t>
            </a:r>
            <a:r>
              <a:rPr lang="en-US" baseline="0" dirty="0" err="1" smtClean="0"/>
              <a:t>Raynaud’s</a:t>
            </a:r>
            <a:r>
              <a:rPr lang="en-US" baseline="0" dirty="0" smtClean="0"/>
              <a:t> may be a prominent symptom. In advanced disease, symptoms such as shortness of breath, trouble swallowing, and marked skin changes may dominate the clinical picture. </a:t>
            </a:r>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 clinical</a:t>
            </a:r>
            <a:r>
              <a:rPr lang="en-US" baseline="0" dirty="0" smtClean="0"/>
              <a:t> manifestations of systemic sclerosis are quite varied and depend largely on which organ systems are involved in a particular patient. Whether a patient has diffuse </a:t>
            </a:r>
            <a:r>
              <a:rPr lang="en-US" baseline="0" dirty="0" err="1" smtClean="0"/>
              <a:t>cutaneous</a:t>
            </a:r>
            <a:r>
              <a:rPr lang="en-US" baseline="0" dirty="0" smtClean="0"/>
              <a:t> systemic sclerosis or limited </a:t>
            </a:r>
            <a:r>
              <a:rPr lang="en-US" baseline="0" dirty="0" err="1" smtClean="0"/>
              <a:t>cutaneous</a:t>
            </a:r>
            <a:r>
              <a:rPr lang="en-US" baseline="0" dirty="0" smtClean="0"/>
              <a:t> systemic sclerosis will also play a role in disease expression.</a:t>
            </a:r>
          </a:p>
          <a:p>
            <a:endParaRPr lang="en-US" baseline="0" dirty="0" smtClean="0"/>
          </a:p>
          <a:p>
            <a:r>
              <a:rPr lang="en-US" baseline="0" dirty="0" smtClean="0"/>
              <a:t>While I have divided the different disease manifestations by organ system, recognize that all the symptoms and complications have vascular damage and dysfunction as major contributing factors.  </a:t>
            </a:r>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This</a:t>
            </a:r>
            <a:r>
              <a:rPr lang="en-US" baseline="0" dirty="0" smtClean="0"/>
              <a:t> section is divided into those conditions treated with drugs that have direct effects on the vasculature, conditions treated primarily with immune suppressing/anti-inflammatory drugs and those conditions treated simply symptomatically.   </a:t>
            </a:r>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The prognosis for patients</a:t>
            </a:r>
            <a:r>
              <a:rPr lang="en-US" baseline="0" dirty="0" smtClean="0"/>
              <a:t> diagnosed with systemic sclerosis is better now than it was 25 years ago, but the potential for significant morbidity and early mortality is still substantial. Several factors are associated with a poor prognosis (listed here). </a:t>
            </a:r>
            <a:endParaRPr lang="en-US" dirty="0"/>
          </a:p>
        </p:txBody>
      </p:sp>
      <p:sp>
        <p:nvSpPr>
          <p:cNvPr id="4" name="Slide Number Placeholder 3"/>
          <p:cNvSpPr>
            <a:spLocks noGrp="1"/>
          </p:cNvSpPr>
          <p:nvPr>
            <p:ph type="sldNum" sz="quarter" idx="10"/>
          </p:nvPr>
        </p:nvSpPr>
        <p:spPr/>
        <p:txBody>
          <a:bodyPr/>
          <a:lstStyle/>
          <a:p>
            <a:fld id="{ACE41225-69FB-48B9-A249-E52F4EBC6A97}" type="slidenum">
              <a:rPr lang="en-US" smtClean="0">
                <a:solidFill>
                  <a:prstClr val="black"/>
                </a:solidFill>
              </a:rPr>
              <a:pPr/>
              <a:t>45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1143000" y="609600"/>
            <a:ext cx="7772400" cy="1143000"/>
          </a:xfrm>
        </p:spPr>
        <p:txBody>
          <a:bodyPr/>
          <a:lstStyle/>
          <a:p>
            <a:r>
              <a:rPr lang="he-IL" smtClean="0"/>
              <a:t>לחץ כדי לערוך סגנון כותרת של תבנית בסיס</a:t>
            </a:r>
            <a:endParaRPr lang="he-IL"/>
          </a:p>
        </p:txBody>
      </p:sp>
      <p:sp>
        <p:nvSpPr>
          <p:cNvPr id="3" name="מציין מיקום של SmartArt 2"/>
          <p:cNvSpPr>
            <a:spLocks noGrp="1"/>
          </p:cNvSpPr>
          <p:nvPr>
            <p:ph type="dgm" idx="1"/>
          </p:nvPr>
        </p:nvSpPr>
        <p:spPr>
          <a:xfrm>
            <a:off x="1169812" y="1946275"/>
            <a:ext cx="7772400" cy="4114800"/>
          </a:xfrm>
        </p:spPr>
        <p:txBody>
          <a:bodyPr>
            <a:normAutofit/>
          </a:bodyPr>
          <a:lstStyle/>
          <a:p>
            <a:pPr lvl="0"/>
            <a:endParaRPr lang="he-IL" noProof="0" smtClean="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1A6DB13E-7982-4C36-820E-9320756664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19"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0"/>
            <a:ext cx="8226719"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19"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4"/>
          <p:cNvSpPr>
            <a:spLocks noGrp="1" noChangeArrowheads="1"/>
          </p:cNvSpPr>
          <p:nvPr>
            <p:ph type="ftr" idx="11"/>
          </p:nvPr>
        </p:nvSpPr>
        <p:spPr/>
        <p:txBody>
          <a:bodyPr/>
          <a:lstStyle>
            <a:lvl1pPr>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8D54DBA7-B336-46A1-8BB8-18A9BE96E67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34180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250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1951600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007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56226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37992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5378221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3162885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0095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67124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71737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5842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68377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6671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7713491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05367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09473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888163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36525700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928892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70212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91568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6934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4816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7982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62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256280019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2007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37168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1183312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314500590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7630167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72579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2719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360877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231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787994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4701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227233032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544927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280946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1642798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287868812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40102074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9399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57544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4795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5189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697067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93968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110306476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284656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9935864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213485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333378244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28476383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074241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583386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795209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7967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l" rtl="0">
              <a:defRPr/>
            </a:pPr>
            <a:endParaRPr lang="en-US">
              <a:solidFill>
                <a:prstClr val="black"/>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l" rtl="0">
              <a:defRPr/>
            </a:pPr>
            <a:endParaRPr lang="en-US">
              <a:solidFill>
                <a:prstClr val="black"/>
              </a:solidFill>
            </a:endParaRPr>
          </a:p>
        </p:txBody>
      </p:sp>
      <p:sp>
        <p:nvSpPr>
          <p:cNvPr id="266242" name="Rectangle 2"/>
          <p:cNvSpPr>
            <a:spLocks noGrp="1" noChangeArrowheads="1"/>
          </p:cNvSpPr>
          <p:nvPr>
            <p:ph type="ctrTitle" hasCustomPrompt="1"/>
          </p:nvPr>
        </p:nvSpPr>
        <p:spPr>
          <a:xfrm>
            <a:off x="685800" y="1295400"/>
            <a:ext cx="7623175" cy="1752600"/>
          </a:xfrm>
        </p:spPr>
        <p:txBody>
          <a:bodyPr/>
          <a:lstStyle>
            <a:lvl1pPr>
              <a:defRPr sz="4000" baseline="0"/>
            </a:lvl1pPr>
          </a:lstStyle>
          <a:p>
            <a:r>
              <a:rPr lang="en-US" dirty="0" smtClean="0"/>
              <a:t>Title of Articulate Module </a:t>
            </a:r>
            <a:br>
              <a:rPr lang="en-US" dirty="0" smtClean="0"/>
            </a:br>
            <a:r>
              <a:rPr lang="en-US" sz="3200" b="0" dirty="0" smtClean="0"/>
              <a:t>(must match what’s on the VITALS calendar)</a:t>
            </a:r>
            <a:endParaRPr lang="en-US" dirty="0"/>
          </a:p>
        </p:txBody>
      </p:sp>
      <p:sp>
        <p:nvSpPr>
          <p:cNvPr id="266243" name="Rectangle 3"/>
          <p:cNvSpPr>
            <a:spLocks noGrp="1" noChangeArrowheads="1"/>
          </p:cNvSpPr>
          <p:nvPr>
            <p:ph type="subTitle" idx="1" hasCustomPrompt="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z="3200" b="1" dirty="0" smtClean="0"/>
              <a:t>Johnny Hippocrates, MD</a:t>
            </a:r>
          </a:p>
          <a:p>
            <a:r>
              <a:rPr lang="en-US" dirty="0" smtClean="0"/>
              <a:t>Assistant Professor of Western Medicine</a:t>
            </a:r>
          </a:p>
          <a:p>
            <a:r>
              <a:rPr lang="en-US" dirty="0" smtClean="0"/>
              <a:t>hippocrates@osumc.edu</a:t>
            </a:r>
            <a:endParaRPr lang="en-US" dirty="0"/>
          </a:p>
        </p:txBody>
      </p:sp>
      <p:sp>
        <p:nvSpPr>
          <p:cNvPr id="8" name="Rectangle 6"/>
          <p:cNvSpPr>
            <a:spLocks noGrp="1" noChangeArrowheads="1"/>
          </p:cNvSpPr>
          <p:nvPr>
            <p:ph type="sldNum" sz="quarter" idx="12"/>
          </p:nvPr>
        </p:nvSpPr>
        <p:spPr/>
        <p:txBody>
          <a:bodyPr/>
          <a:lstStyle>
            <a:lvl1pPr>
              <a:defRPr smtClean="0"/>
            </a:lvl1p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3471410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dirty="0" smtClean="0"/>
              <a:t>Topic header</a:t>
            </a:r>
            <a:endParaRPr lang="en-US" dirty="0"/>
          </a:p>
        </p:txBody>
      </p:sp>
      <p:sp>
        <p:nvSpPr>
          <p:cNvPr id="3" name="Text Placeholder 2"/>
          <p:cNvSpPr>
            <a:spLocks noGrp="1"/>
          </p:cNvSpPr>
          <p:nvPr>
            <p:ph type="body" idx="1" hasCustomPrompt="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YOUR NAME</a:t>
            </a:r>
          </a:p>
          <a:p>
            <a:pPr lvl="0"/>
            <a:r>
              <a:rPr lang="en-US" dirty="0" smtClean="0"/>
              <a:t>YOUR DEPARTMENT</a:t>
            </a:r>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55250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Tree>
    <p:extLst>
      <p:ext uri="{BB962C8B-B14F-4D97-AF65-F5344CB8AC3E}">
        <p14:creationId xmlns:p14="http://schemas.microsoft.com/office/powerpoint/2010/main" val="29282254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4478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205500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aseline="0"/>
            </a:lvl1pPr>
          </a:lstStyle>
          <a:p>
            <a:r>
              <a:rPr lang="en-US" dirty="0" smtClean="0"/>
              <a:t>Title (appears in Navigation Title)</a:t>
            </a:r>
            <a:endParaRPr lang="en-US" dirty="0"/>
          </a:p>
        </p:txBody>
      </p:sp>
      <p:sp>
        <p:nvSpPr>
          <p:cNvPr id="3" name="Content Placeholder 2"/>
          <p:cNvSpPr>
            <a:spLocks noGrp="1"/>
          </p:cNvSpPr>
          <p:nvPr>
            <p:ph sz="half" idx="1" hasCustomPrompt="1"/>
          </p:nvPr>
        </p:nvSpPr>
        <p:spPr>
          <a:xfrm>
            <a:off x="457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4" name="Content Placeholder 3"/>
          <p:cNvSpPr>
            <a:spLocks noGrp="1"/>
          </p:cNvSpPr>
          <p:nvPr>
            <p:ph sz="half" idx="2" hasCustomPrompt="1"/>
          </p:nvPr>
        </p:nvSpPr>
        <p:spPr>
          <a:xfrm>
            <a:off x="4648200" y="1600201"/>
            <a:ext cx="4038600" cy="4530725"/>
          </a:xfrm>
        </p:spPr>
        <p:txBody>
          <a:bodyPr/>
          <a:lstStyle>
            <a:lvl1pPr>
              <a:defRPr sz="1600" baseline="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More detail</a:t>
            </a:r>
            <a:endParaRPr lang="en-US" dirty="0"/>
          </a:p>
        </p:txBody>
      </p:sp>
      <p:sp>
        <p:nvSpPr>
          <p:cNvPr id="5"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60309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M/MED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7" name="Content Placeholder 6"/>
          <p:cNvSpPr>
            <a:spLocks noGrp="1"/>
          </p:cNvSpPr>
          <p:nvPr>
            <p:ph sz="quarter" idx="13" hasCustomPrompt="1"/>
          </p:nvPr>
        </p:nvSpPr>
        <p:spPr>
          <a:xfrm>
            <a:off x="457200" y="1600200"/>
            <a:ext cx="8229600" cy="4419600"/>
          </a:xfrm>
        </p:spPr>
        <p:txBody>
          <a:bodyPr/>
          <a:lstStyle>
            <a:lvl1pPr>
              <a:buNone/>
              <a:defRPr baseline="0"/>
            </a:lvl1pPr>
          </a:lstStyle>
          <a:p>
            <a:pPr lvl="0"/>
            <a:r>
              <a:rPr lang="en-US" dirty="0" smtClean="0"/>
              <a:t>CHART, TABLE OR SMALL/MEDIUM IMAGE/FLASH VIDEO</a:t>
            </a:r>
          </a:p>
        </p:txBody>
      </p:sp>
    </p:spTree>
    <p:extLst>
      <p:ext uri="{BB962C8B-B14F-4D97-AF65-F5344CB8AC3E}">
        <p14:creationId xmlns:p14="http://schemas.microsoft.com/office/powerpoint/2010/main" val="162263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Large Chart Table Image Vi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CHART, TABLE OR IMAGE/FLASH VIDEO</a:t>
            </a:r>
          </a:p>
        </p:txBody>
      </p:sp>
    </p:spTree>
    <p:extLst>
      <p:ext uri="{BB962C8B-B14F-4D97-AF65-F5344CB8AC3E}">
        <p14:creationId xmlns:p14="http://schemas.microsoft.com/office/powerpoint/2010/main" val="246531748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No lines XLarge Im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
        <p:nvSpPr>
          <p:cNvPr id="6" name="TextBox 5"/>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7" name="TextBox 6"/>
          <p:cNvSpPr txBox="1"/>
          <p:nvPr/>
        </p:nvSpPr>
        <p:spPr>
          <a:xfrm>
            <a:off x="0" y="5710990"/>
            <a:ext cx="9144000" cy="523220"/>
          </a:xfrm>
          <a:prstGeom prst="rect">
            <a:avLst/>
          </a:prstGeom>
          <a:solidFill>
            <a:schemeClr val="bg1"/>
          </a:solidFill>
          <a:ln>
            <a:noFill/>
          </a:ln>
        </p:spPr>
        <p:txBody>
          <a:bodyPr wrap="square" rtlCol="0">
            <a:spAutoFit/>
          </a:bodyPr>
          <a:lstStyle/>
          <a:p>
            <a:pPr algn="l" rtl="0"/>
            <a:endParaRPr lang="en-US" dirty="0">
              <a:solidFill>
                <a:prstClr val="black"/>
              </a:solidFill>
            </a:endParaRPr>
          </a:p>
        </p:txBody>
      </p:sp>
      <p:sp>
        <p:nvSpPr>
          <p:cNvPr id="8" name="TextBox 7"/>
          <p:cNvSpPr txBox="1"/>
          <p:nvPr/>
        </p:nvSpPr>
        <p:spPr>
          <a:xfrm>
            <a:off x="0" y="152400"/>
            <a:ext cx="9144000" cy="1384995"/>
          </a:xfrm>
          <a:prstGeom prst="rect">
            <a:avLst/>
          </a:prstGeom>
          <a:solidFill>
            <a:schemeClr val="bg1"/>
          </a:solidFill>
          <a:ln>
            <a:noFill/>
          </a:ln>
        </p:spPr>
        <p:txBody>
          <a:bodyPr wrap="square" rtlCol="0">
            <a:spAutoFit/>
          </a:bodyPr>
          <a:lstStyle/>
          <a:p>
            <a:pPr algn="l" rtl="0"/>
            <a:endParaRPr lang="en-US" dirty="0" smtClean="0">
              <a:solidFill>
                <a:prstClr val="black"/>
              </a:solidFill>
            </a:endParaRPr>
          </a:p>
          <a:p>
            <a:pPr algn="l" rtl="0"/>
            <a:endParaRPr lang="en-US" dirty="0" smtClean="0">
              <a:solidFill>
                <a:prstClr val="black"/>
              </a:solidFill>
            </a:endParaRPr>
          </a:p>
          <a:p>
            <a:pPr algn="l" rtl="0"/>
            <a:endParaRPr lang="en-US" dirty="0">
              <a:solidFill>
                <a:prstClr val="black"/>
              </a:solidFill>
            </a:endParaRPr>
          </a:p>
        </p:txBody>
      </p:sp>
      <p:sp>
        <p:nvSpPr>
          <p:cNvPr id="2" name="Title 1"/>
          <p:cNvSpPr>
            <a:spLocks noGrp="1"/>
          </p:cNvSpPr>
          <p:nvPr>
            <p:ph type="title" hasCustomPrompt="1"/>
          </p:nvPr>
        </p:nvSpPr>
        <p:spPr/>
        <p:txBody>
          <a:bodyPr/>
          <a:lstStyle>
            <a:lvl1pPr>
              <a:defRPr/>
            </a:lvl1pPr>
          </a:lstStyle>
          <a:p>
            <a:r>
              <a:rPr lang="en-US" dirty="0" smtClean="0"/>
              <a:t>Title (appears in Navigation Title)</a:t>
            </a:r>
            <a:endParaRPr lang="en-US" dirty="0"/>
          </a:p>
        </p:txBody>
      </p:sp>
      <p:sp>
        <p:nvSpPr>
          <p:cNvPr id="9" name="Content Placeholder 2"/>
          <p:cNvSpPr>
            <a:spLocks noGrp="1"/>
          </p:cNvSpPr>
          <p:nvPr>
            <p:ph idx="1" hasCustomPrompt="1"/>
          </p:nvPr>
        </p:nvSpPr>
        <p:spPr>
          <a:xfrm>
            <a:off x="457200" y="1600201"/>
            <a:ext cx="8229600" cy="4530725"/>
          </a:xfrm>
        </p:spPr>
        <p:txBody>
          <a:bodyPr/>
          <a:lstStyle>
            <a:lvl1pPr>
              <a:buNone/>
              <a:defRPr sz="2000" baseline="0"/>
            </a:lvl1pPr>
            <a:lvl2pPr>
              <a:buNone/>
              <a:defRPr sz="2000"/>
            </a:lvl2pPr>
            <a:lvl3pPr>
              <a:buNone/>
              <a:defRPr sz="2000"/>
            </a:lvl3pPr>
            <a:lvl4pPr>
              <a:buNone/>
              <a:defRPr sz="2000"/>
            </a:lvl4pPr>
            <a:lvl5pPr>
              <a:buNone/>
              <a:defRPr sz="2000"/>
            </a:lvl5pPr>
          </a:lstStyle>
          <a:p>
            <a:pPr lvl="0"/>
            <a:r>
              <a:rPr lang="en-US" dirty="0" smtClean="0"/>
              <a:t>Description</a:t>
            </a:r>
          </a:p>
          <a:p>
            <a:pPr lvl="1"/>
            <a:r>
              <a:rPr lang="en-US" dirty="0" smtClean="0"/>
              <a:t>Description</a:t>
            </a:r>
          </a:p>
          <a:p>
            <a:pPr lvl="2"/>
            <a:r>
              <a:rPr lang="en-US" dirty="0" smtClean="0"/>
              <a:t>Detail</a:t>
            </a:r>
          </a:p>
          <a:p>
            <a:pPr lvl="3"/>
            <a:r>
              <a:rPr lang="en-US" dirty="0" smtClean="0"/>
              <a:t>Detail</a:t>
            </a:r>
          </a:p>
          <a:p>
            <a:pPr lvl="4"/>
            <a:r>
              <a:rPr lang="en-US" dirty="0" smtClean="0"/>
              <a:t>Detail</a:t>
            </a:r>
            <a:endParaRPr lang="en-US" dirty="0"/>
          </a:p>
        </p:txBody>
      </p:sp>
    </p:spTree>
    <p:extLst>
      <p:ext uri="{BB962C8B-B14F-4D97-AF65-F5344CB8AC3E}">
        <p14:creationId xmlns:p14="http://schemas.microsoft.com/office/powerpoint/2010/main" val="191712326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434651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Learning Objective">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Learning Objective</a:t>
            </a:r>
            <a:endParaRPr lang="en-US" dirty="0"/>
          </a:p>
        </p:txBody>
      </p:sp>
      <p:sp>
        <p:nvSpPr>
          <p:cNvPr id="8" name="Text Placeholder 7"/>
          <p:cNvSpPr>
            <a:spLocks noGrp="1"/>
          </p:cNvSpPr>
          <p:nvPr>
            <p:ph type="body" sz="quarter" idx="13" hasCustomPrompt="1"/>
          </p:nvPr>
        </p:nvSpPr>
        <p:spPr>
          <a:xfrm>
            <a:off x="381000" y="1600200"/>
            <a:ext cx="8305800" cy="4495800"/>
          </a:xfrm>
        </p:spPr>
        <p:txBody>
          <a:bodyPr/>
          <a:lstStyle>
            <a:lvl1pPr>
              <a:defRPr baseline="0"/>
            </a:lvl1pPr>
            <a:lvl2pPr>
              <a:defRPr baseline="0"/>
            </a:lvl2pPr>
          </a:lstStyle>
          <a:p>
            <a:pPr lvl="0"/>
            <a:r>
              <a:rPr lang="en-US" dirty="0" smtClean="0"/>
              <a:t>At the end of the module, you will learn the following</a:t>
            </a:r>
          </a:p>
          <a:p>
            <a:pPr lvl="1"/>
            <a:r>
              <a:rPr lang="en-US" dirty="0" smtClean="0"/>
              <a:t>Learning Objective 1</a:t>
            </a:r>
          </a:p>
          <a:p>
            <a:pPr lvl="1"/>
            <a:r>
              <a:rPr lang="en-US" dirty="0" smtClean="0"/>
              <a:t>Learning Objective 2</a:t>
            </a:r>
          </a:p>
          <a:p>
            <a:pPr lvl="1"/>
            <a:r>
              <a:rPr lang="en-US" dirty="0" smtClean="0"/>
              <a:t>Learning Objective 3…</a:t>
            </a:r>
          </a:p>
          <a:p>
            <a:pPr lvl="1"/>
            <a:endParaRPr lang="en-US" dirty="0" smtClean="0"/>
          </a:p>
        </p:txBody>
      </p:sp>
      <p:sp>
        <p:nvSpPr>
          <p:cNvPr id="3" name="Date Placeholder 2"/>
          <p:cNvSpPr>
            <a:spLocks noGrp="1"/>
          </p:cNvSpPr>
          <p:nvPr>
            <p:ph type="dt" sz="half" idx="14"/>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7" name="Footer Placeholder 6"/>
          <p:cNvSpPr>
            <a:spLocks noGrp="1"/>
          </p:cNvSpPr>
          <p:nvPr>
            <p:ph type="ftr" sz="quarter" idx="15"/>
          </p:nvPr>
        </p:nvSpPr>
        <p:spPr/>
        <p:txBody>
          <a:bodyPr/>
          <a:lstStyle/>
          <a:p>
            <a:endParaRPr lang="en-US">
              <a:solidFill>
                <a:prstClr val="black"/>
              </a:solidFill>
            </a:endParaRPr>
          </a:p>
        </p:txBody>
      </p:sp>
      <p:sp>
        <p:nvSpPr>
          <p:cNvPr id="9" name="Slide Number Placeholder 8"/>
          <p:cNvSpPr>
            <a:spLocks noGrp="1"/>
          </p:cNvSpPr>
          <p:nvPr>
            <p:ph type="sldNum" sz="quarter" idx="16"/>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7285563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(appears in Navigation Title)</a:t>
            </a:r>
            <a:endParaRPr lang="en-US" dirty="0"/>
          </a:p>
        </p:txBody>
      </p:sp>
      <p:sp>
        <p:nvSpPr>
          <p:cNvPr id="4" name="Rectangle 4"/>
          <p:cNvSpPr>
            <a:spLocks noGrp="1" noChangeArrowheads="1"/>
          </p:cNvSpPr>
          <p:nvPr>
            <p:ph type="dt" sz="half" idx="10"/>
          </p:nvPr>
        </p:nvSpPr>
        <p:spPr>
          <a:ln/>
        </p:spPr>
        <p:txBody>
          <a:bodyPr/>
          <a:lstStyle>
            <a:lvl1pPr>
              <a:defRPr/>
            </a:lvl1pPr>
          </a:lstStyle>
          <a:p>
            <a:fld id="{43D68491-D182-4062-93EB-9F5A19AB1E2B}" type="datetimeFigureOut">
              <a:rPr lang="en-US" smtClean="0">
                <a:solidFill>
                  <a:prstClr val="black"/>
                </a:solidFill>
              </a:rPr>
              <a:pPr/>
              <a:t>11/6/2023</a:t>
            </a:fld>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BF649B28-57AB-40F6-8483-4ECAC910E15C}"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3" hasCustomPrompt="1"/>
          </p:nvPr>
        </p:nvSpPr>
        <p:spPr>
          <a:xfrm>
            <a:off x="457200" y="1676400"/>
            <a:ext cx="8229600" cy="4419600"/>
          </a:xfrm>
        </p:spPr>
        <p:txBody>
          <a:bodyPr/>
          <a:lstStyle>
            <a:lvl1pPr>
              <a:defRPr/>
            </a:lvl1pPr>
          </a:lstStyle>
          <a:p>
            <a:pPr lvl="0"/>
            <a:r>
              <a:rPr lang="en-US" dirty="0" smtClean="0"/>
              <a:t>Description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51323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8491-D182-4062-93EB-9F5A19AB1E2B}" type="datetimeFigureOut">
              <a:rPr lang="en-US">
                <a:solidFill>
                  <a:prstClr val="black"/>
                </a:solidFill>
              </a:rPr>
              <a:pPr/>
              <a:t>11/6/2023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F649B28-57AB-40F6-8483-4ECAC910E15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410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A547C6F-34E5-46C0-B8A4-223CDCE37596}" type="datetimeFigureOut">
              <a:rPr lang="ar-IQ" smtClean="0"/>
              <a:pPr/>
              <a:t>23/04/1445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0263D7-F640-4298-A50D-DD7B4660A94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547C6F-34E5-46C0-B8A4-223CDCE37596}" type="datetimeFigureOut">
              <a:rPr lang="ar-IQ" smtClean="0"/>
              <a:pPr/>
              <a:t>23/04/1445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0263D7-F640-4298-A50D-DD7B4660A94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18539972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3390302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21032892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63658256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2941668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4"/>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Title (appears in Navigation Title Bar in Articulate Player)</a:t>
            </a:r>
          </a:p>
        </p:txBody>
      </p:sp>
      <p:sp>
        <p:nvSpPr>
          <p:cNvPr id="205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Description </a:t>
            </a:r>
          </a:p>
          <a:p>
            <a:pPr lvl="1"/>
            <a:r>
              <a:rPr lang="en-US" dirty="0" smtClean="0"/>
              <a:t>Detail</a:t>
            </a:r>
          </a:p>
          <a:p>
            <a:pPr lvl="2"/>
            <a:r>
              <a:rPr lang="en-US" dirty="0" smtClean="0"/>
              <a:t>Detail</a:t>
            </a:r>
          </a:p>
          <a:p>
            <a:pPr lvl="3"/>
            <a:r>
              <a:rPr lang="en-US" dirty="0" smtClean="0"/>
              <a:t>Detail</a:t>
            </a:r>
          </a:p>
          <a:p>
            <a:pPr lvl="4"/>
            <a:r>
              <a:rPr lang="en-US" dirty="0"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algn="l" rtl="0"/>
            <a:fld id="{43D68491-D182-4062-93EB-9F5A19AB1E2B}" type="datetimeFigureOut">
              <a:rPr lang="en-US">
                <a:solidFill>
                  <a:prstClr val="black"/>
                </a:solidFill>
              </a:rPr>
              <a:pPr algn="l" rtl="0"/>
              <a:t>11/6/2023</a:t>
            </a:fld>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rtl="0"/>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rtl="0"/>
            <a:fld id="{BF649B28-57AB-40F6-8483-4ECAC910E15C}" type="slidenum">
              <a:rPr lang="en-US">
                <a:solidFill>
                  <a:prstClr val="black"/>
                </a:solidFill>
              </a:rPr>
              <a:pPr rtl="0"/>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a:defRPr/>
            </a:pPr>
            <a:endParaRPr lang="en-US">
              <a:solidFill>
                <a:prstClr val="black"/>
              </a:solidFill>
            </a:endParaRPr>
          </a:p>
        </p:txBody>
      </p:sp>
    </p:spTree>
    <p:extLst>
      <p:ext uri="{BB962C8B-B14F-4D97-AF65-F5344CB8AC3E}">
        <p14:creationId xmlns:p14="http://schemas.microsoft.com/office/powerpoint/2010/main" val="7072392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spcBef>
          <a:spcPct val="0"/>
        </a:spcBef>
        <a:spcAft>
          <a:spcPct val="0"/>
        </a:spcAft>
        <a:defRPr sz="3600" b="1" baseline="0">
          <a:solidFill>
            <a:schemeClr val="tx1"/>
          </a:solidFill>
          <a:latin typeface="Calibri" pitchFamily="34" charset="0"/>
          <a:ea typeface="+mj-ea"/>
          <a:cs typeface="Calibri" pitchFamily="34" charset="0"/>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tx2"/>
        </a:buClr>
        <a:buSzPct val="100000"/>
        <a:buFont typeface="Wingdings" pitchFamily="2" charset="2"/>
        <a:buChar char="§"/>
        <a:defRPr sz="2400" baseline="0">
          <a:solidFill>
            <a:schemeClr val="tx1"/>
          </a:solidFill>
          <a:latin typeface="+mn-lt"/>
          <a:ea typeface="+mn-ea"/>
          <a:cs typeface="Arial" pitchFamily="34" charset="0"/>
        </a:defRPr>
      </a:lvl1pPr>
      <a:lvl2pPr marL="669925" indent="-325438" algn="l" rtl="0" eaLnBrk="1" fontAlgn="base" hangingPunct="1">
        <a:spcBef>
          <a:spcPct val="20000"/>
        </a:spcBef>
        <a:spcAft>
          <a:spcPct val="0"/>
        </a:spcAft>
        <a:buClr>
          <a:schemeClr val="accent5"/>
        </a:buClr>
        <a:buSzPct val="60000"/>
        <a:buFont typeface="Wingdings" pitchFamily="2" charset="2"/>
        <a:buChar char="q"/>
        <a:defRPr sz="2000" baseline="0">
          <a:solidFill>
            <a:schemeClr val="tx1"/>
          </a:solidFill>
          <a:latin typeface="+mn-lt"/>
          <a:cs typeface="Arial" pitchFamily="34" charset="0"/>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1800" baseline="0">
          <a:solidFill>
            <a:schemeClr val="tx1"/>
          </a:solidFill>
          <a:latin typeface="+mn-lt"/>
          <a:cs typeface="Arial" pitchFamily="34" charset="0"/>
        </a:defRPr>
      </a:lvl3pPr>
      <a:lvl4pPr marL="1339850" indent="-315913" algn="l" rtl="0" eaLnBrk="1" fontAlgn="base" hangingPunct="1">
        <a:spcBef>
          <a:spcPct val="20000"/>
        </a:spcBef>
        <a:spcAft>
          <a:spcPct val="0"/>
        </a:spcAft>
        <a:buClr>
          <a:schemeClr val="tx1"/>
        </a:buClr>
        <a:buSzPct val="70000"/>
        <a:buFont typeface="Wingdings" pitchFamily="2" charset="2"/>
        <a:buChar char="§"/>
        <a:defRPr sz="1600" baseline="0">
          <a:solidFill>
            <a:schemeClr val="tx1"/>
          </a:solidFill>
          <a:latin typeface="+mn-lt"/>
          <a:cs typeface="Arial" pitchFamily="34" charset="0"/>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a/imgres?imgurl=http://www.lib.uiowa.edu/hardin/md/pictures22/dermnet/morphea61.jpg&amp;imgrefurl=http://www.lib.uiowa.edu/hardin/md/dermnet/scleroderma4.html&amp;h=488&amp;w=729&amp;sz=113&amp;hl=en&amp;start=4&amp;sig2=acZiLyVZ0fMmmwqqCmmfYw&amp;tbnid=r5yBOr19I0izkM:&amp;tbnh=94&amp;tbnw=141&amp;ei=DDUqR7vdNYzUgQL0xpmJAg&amp;prev=/images?q=morphea&amp;gbv=2&amp;svnum=10&amp;hl=en&amp;sa=G"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http://onlinelibrary.wiley.com/doi/10.1002/art.37988/full" TargetMode="Externa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2.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53.xml"/><Relationship Id="rId7" Type="http://schemas.openxmlformats.org/officeDocument/2006/relationships/diagramQuickStyle" Target="../diagrams/quickStyle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64.xml"/><Relationship Id="rId7" Type="http://schemas.openxmlformats.org/officeDocument/2006/relationships/diagramQuickStyle" Target="../diagrams/quickStyl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7.xml"/><Relationship Id="rId9" Type="http://schemas.microsoft.com/office/2007/relationships/diagramDrawing" Target="../diagrams/drawing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72817"/>
            <a:ext cx="6876256" cy="1584176"/>
          </a:xfrm>
        </p:spPr>
        <p:txBody>
          <a:bodyPr>
            <a:normAutofit fontScale="90000"/>
          </a:bodyPr>
          <a:lstStyle/>
          <a:p>
            <a:r>
              <a:rPr lang="en-US" sz="7200" b="1" dirty="0">
                <a:latin typeface="Times New Roman" pitchFamily="18" charset="0"/>
                <a:cs typeface="Times New Roman" pitchFamily="18" charset="0"/>
              </a:rPr>
              <a:t>Scleroderma</a:t>
            </a:r>
            <a:r>
              <a:rPr lang="en-US" sz="4000" b="1" dirty="0"/>
              <a:t> </a:t>
            </a:r>
            <a:br>
              <a:rPr lang="en-US" sz="4000" b="1" dirty="0"/>
            </a:br>
            <a:endParaRPr lang="en-US" sz="7200" dirty="0"/>
          </a:p>
        </p:txBody>
      </p:sp>
      <p:sp>
        <p:nvSpPr>
          <p:cNvPr id="2051" name="Rectangle 3"/>
          <p:cNvSpPr>
            <a:spLocks noGrp="1" noChangeArrowheads="1"/>
          </p:cNvSpPr>
          <p:nvPr>
            <p:ph type="subTitle" idx="1"/>
          </p:nvPr>
        </p:nvSpPr>
        <p:spPr>
          <a:xfrm>
            <a:off x="914400" y="4005064"/>
            <a:ext cx="4953744" cy="1405136"/>
          </a:xfrm>
        </p:spPr>
        <p:txBody>
          <a:bodyPr>
            <a:normAutofit/>
          </a:bodyPr>
          <a:lstStyle/>
          <a:p>
            <a:pPr algn="l"/>
            <a:r>
              <a:rPr lang="en-US" dirty="0">
                <a:solidFill>
                  <a:schemeClr val="tx1"/>
                </a:solidFill>
                <a:latin typeface="Arial Rounded MT Bold" pitchFamily="34" charset="0"/>
              </a:rPr>
              <a:t>Dr. </a:t>
            </a:r>
            <a:r>
              <a:rPr lang="en-US" dirty="0" err="1">
                <a:solidFill>
                  <a:schemeClr val="tx1"/>
                </a:solidFill>
                <a:latin typeface="Arial Rounded MT Bold" pitchFamily="34" charset="0"/>
              </a:rPr>
              <a:t>Husham</a:t>
            </a:r>
            <a:r>
              <a:rPr lang="en-US" dirty="0">
                <a:solidFill>
                  <a:schemeClr val="tx1"/>
                </a:solidFill>
                <a:latin typeface="Arial Rounded MT Bold" pitchFamily="34" charset="0"/>
              </a:rPr>
              <a:t> </a:t>
            </a:r>
            <a:r>
              <a:rPr lang="en-US" dirty="0" err="1">
                <a:solidFill>
                  <a:schemeClr val="tx1"/>
                </a:solidFill>
                <a:latin typeface="Arial Rounded MT Bold" pitchFamily="34" charset="0"/>
              </a:rPr>
              <a:t>Aldaoseri</a:t>
            </a:r>
            <a:endParaRPr lang="en-US" dirty="0">
              <a:solidFill>
                <a:schemeClr val="tx1"/>
              </a:solidFill>
              <a:latin typeface="Arial Rounded MT Bold" pitchFamily="34" charset="0"/>
            </a:endParaRPr>
          </a:p>
          <a:p>
            <a:pPr algn="l"/>
            <a:r>
              <a:rPr lang="en-US" b="1" dirty="0" smtClean="0">
                <a:solidFill>
                  <a:schemeClr val="tx1"/>
                </a:solidFill>
              </a:rPr>
              <a:t>6.Nov.2023</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pic>
        <p:nvPicPr>
          <p:cNvPr id="22531" name="Picture 4" descr="morphea61">
            <a:hlinkClick r:id="rId2"/>
          </p:cNvPr>
          <p:cNvPicPr>
            <a:picLocks noGrp="1" noChangeAspect="1" noChangeArrowheads="1"/>
          </p:cNvPicPr>
          <p:nvPr>
            <p:ph idx="1"/>
          </p:nvPr>
        </p:nvPicPr>
        <p:blipFill>
          <a:blip r:embed="rId3"/>
          <a:srcRect/>
          <a:stretch>
            <a:fillRect/>
          </a:stretch>
        </p:blipFill>
        <p:spPr>
          <a:xfrm>
            <a:off x="1285875" y="0"/>
            <a:ext cx="4175125" cy="2782888"/>
          </a:xfrm>
        </p:spPr>
      </p:pic>
      <p:pic>
        <p:nvPicPr>
          <p:cNvPr id="22532" name="Picture 3" descr="panscleroticmorphea_7_010520"/>
          <p:cNvPicPr>
            <a:picLocks noChangeAspect="1" noChangeArrowheads="1"/>
          </p:cNvPicPr>
          <p:nvPr/>
        </p:nvPicPr>
        <p:blipFill>
          <a:blip r:embed="rId4"/>
          <a:srcRect/>
          <a:stretch>
            <a:fillRect/>
          </a:stretch>
        </p:blipFill>
        <p:spPr bwMode="auto">
          <a:xfrm>
            <a:off x="5572125" y="285750"/>
            <a:ext cx="3214688" cy="6307138"/>
          </a:xfrm>
          <a:prstGeom prst="rect">
            <a:avLst/>
          </a:prstGeom>
          <a:noFill/>
          <a:ln w="9525">
            <a:noFill/>
            <a:miter lim="800000"/>
            <a:headEnd/>
            <a:tailEnd/>
          </a:ln>
        </p:spPr>
      </p:pic>
      <p:pic>
        <p:nvPicPr>
          <p:cNvPr id="22533" name="Picture 3" descr="f010044"/>
          <p:cNvPicPr>
            <a:picLocks noChangeAspect="1" noChangeArrowheads="1"/>
          </p:cNvPicPr>
          <p:nvPr/>
        </p:nvPicPr>
        <p:blipFill>
          <a:blip r:embed="rId5"/>
          <a:srcRect/>
          <a:stretch>
            <a:fillRect/>
          </a:stretch>
        </p:blipFill>
        <p:spPr bwMode="auto">
          <a:xfrm>
            <a:off x="0" y="2286000"/>
            <a:ext cx="4143375" cy="2735263"/>
          </a:xfrm>
          <a:prstGeom prst="rect">
            <a:avLst/>
          </a:prstGeom>
          <a:noFill/>
          <a:ln w="9525">
            <a:noFill/>
            <a:miter lim="800000"/>
            <a:headEnd/>
            <a:tailEnd/>
          </a:ln>
        </p:spPr>
      </p:pic>
      <p:pic>
        <p:nvPicPr>
          <p:cNvPr id="22534" name="Picture 7" descr="2897fig1_opt.jpeg"/>
          <p:cNvPicPr>
            <a:picLocks noChangeAspect="1"/>
          </p:cNvPicPr>
          <p:nvPr/>
        </p:nvPicPr>
        <p:blipFill>
          <a:blip r:embed="rId6"/>
          <a:srcRect/>
          <a:stretch>
            <a:fillRect/>
          </a:stretch>
        </p:blipFill>
        <p:spPr bwMode="auto">
          <a:xfrm>
            <a:off x="2500313" y="4214813"/>
            <a:ext cx="3540125"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1338" y="107950"/>
            <a:ext cx="8061325" cy="1431925"/>
          </a:xfrm>
        </p:spPr>
        <p:txBody>
          <a:bodyPr>
            <a:normAutofit/>
          </a:bodyPr>
          <a:lstStyle/>
          <a:p>
            <a:pPr algn="ctr" eaLnBrk="1" fontAlgn="auto" hangingPunct="1">
              <a:spcAft>
                <a:spcPts val="0"/>
              </a:spcAft>
              <a:defRPr/>
            </a:pPr>
            <a:r>
              <a:rPr lang="en-US" altLang="ko-KR" b="1" dirty="0" smtClean="0">
                <a:solidFill>
                  <a:srgbClr val="000000"/>
                </a:solidFill>
                <a:ea typeface="바탕체" pitchFamily="17" charset="-127"/>
              </a:rPr>
              <a:t>Classification of systemic sclerosis</a:t>
            </a:r>
            <a:endParaRPr lang="ko-KR" altLang="en-US" b="1" dirty="0" smtClean="0">
              <a:solidFill>
                <a:srgbClr val="000000"/>
              </a:solidFill>
              <a:ea typeface="바탕체" pitchFamily="17" charset="-127"/>
            </a:endParaRPr>
          </a:p>
        </p:txBody>
      </p:sp>
      <p:sp>
        <p:nvSpPr>
          <p:cNvPr id="36867" name="Rectangle 3"/>
          <p:cNvSpPr>
            <a:spLocks noGrp="1" noChangeArrowheads="1"/>
          </p:cNvSpPr>
          <p:nvPr>
            <p:ph idx="1"/>
          </p:nvPr>
        </p:nvSpPr>
        <p:spPr>
          <a:xfrm>
            <a:off x="762000" y="1447800"/>
            <a:ext cx="7953375" cy="4800600"/>
          </a:xfrm>
        </p:spPr>
        <p:txBody>
          <a:bodyPr>
            <a:noAutofit/>
          </a:bodyPr>
          <a:lstStyle/>
          <a:p>
            <a:pPr marL="411480" algn="just" rtl="0" eaLnBrk="1" fontAlgn="auto" hangingPunct="1">
              <a:lnSpc>
                <a:spcPct val="150000"/>
              </a:lnSpc>
              <a:spcAft>
                <a:spcPts val="0"/>
              </a:spcAft>
              <a:buNone/>
              <a:defRPr/>
            </a:pPr>
            <a:r>
              <a:rPr lang="en-US" altLang="ko-KR" sz="3200" b="1" dirty="0" smtClean="0">
                <a:solidFill>
                  <a:srgbClr val="000000"/>
                </a:solidFill>
                <a:ea typeface="바탕체" pitchFamily="17" charset="-127"/>
              </a:rPr>
              <a:t>Diffuse  cutaneous systemic sclerosis</a:t>
            </a:r>
          </a:p>
          <a:p>
            <a:pPr marL="411480" algn="just" rtl="0" eaLnBrk="1" fontAlgn="auto" hangingPunct="1">
              <a:lnSpc>
                <a:spcPct val="150000"/>
              </a:lnSpc>
              <a:spcAft>
                <a:spcPts val="0"/>
              </a:spcAft>
              <a:buClr>
                <a:srgbClr val="00B0F0"/>
              </a:buClr>
              <a:buFont typeface="Calibri" pitchFamily="34" charset="0"/>
              <a:buChar char="●"/>
              <a:defRPr/>
            </a:pPr>
            <a:r>
              <a:rPr lang="en-US" altLang="ko-KR" sz="2400" dirty="0" smtClean="0">
                <a:solidFill>
                  <a:srgbClr val="000000"/>
                </a:solidFill>
                <a:ea typeface="바탕체" pitchFamily="17" charset="-127"/>
              </a:rPr>
              <a:t> Proximal skin thickening involving the trunk , upper arms and thighs, in addition to symmetrical involvement of the finger, hands , arms and face / neck </a:t>
            </a:r>
          </a:p>
          <a:p>
            <a:pPr marL="411480" algn="just" rtl="0" fontAlgn="auto">
              <a:lnSpc>
                <a:spcPct val="150000"/>
              </a:lnSpc>
              <a:spcAft>
                <a:spcPts val="0"/>
              </a:spcAft>
              <a:buClr>
                <a:srgbClr val="00B0F0"/>
              </a:buClr>
              <a:buFont typeface="Calibri" pitchFamily="34" charset="0"/>
              <a:buChar char="●"/>
              <a:defRPr/>
            </a:pPr>
            <a:r>
              <a:rPr lang="en-US" altLang="ko-KR" sz="2400" dirty="0" smtClean="0">
                <a:solidFill>
                  <a:srgbClr val="000000"/>
                </a:solidFill>
                <a:ea typeface="바탕체" pitchFamily="17" charset="-127"/>
              </a:rPr>
              <a:t>Tendency to rapid progression of skin change </a:t>
            </a:r>
          </a:p>
          <a:p>
            <a:pPr marL="411480" algn="just" rtl="0">
              <a:lnSpc>
                <a:spcPct val="150000"/>
              </a:lnSpc>
              <a:buClr>
                <a:srgbClr val="00B0F0"/>
              </a:buClr>
              <a:buFont typeface="Calibri" pitchFamily="34" charset="0"/>
              <a:buChar char="●"/>
              <a:defRPr/>
            </a:pPr>
            <a:r>
              <a:rPr lang="en-US" altLang="ko-KR" sz="2400" dirty="0" smtClean="0">
                <a:solidFill>
                  <a:srgbClr val="000000"/>
                </a:solidFill>
                <a:ea typeface="바탕체" pitchFamily="17" charset="-127"/>
              </a:rPr>
              <a:t>Rapid onset of disease following </a:t>
            </a:r>
            <a:r>
              <a:rPr lang="en-US" altLang="ko-KR" sz="2400" dirty="0" err="1" smtClean="0">
                <a:solidFill>
                  <a:srgbClr val="000000"/>
                </a:solidFill>
                <a:ea typeface="바탕체" pitchFamily="17" charset="-127"/>
              </a:rPr>
              <a:t>Raynaud’s</a:t>
            </a:r>
            <a:r>
              <a:rPr lang="en-US" altLang="ko-KR" sz="2400" dirty="0" smtClean="0">
                <a:solidFill>
                  <a:srgbClr val="000000"/>
                </a:solidFill>
                <a:ea typeface="바탕체" pitchFamily="17" charset="-127"/>
              </a:rPr>
              <a:t> phenomenon</a:t>
            </a:r>
          </a:p>
          <a:p>
            <a:pPr marL="411480" algn="just" rtl="0" eaLnBrk="1" fontAlgn="auto" hangingPunct="1">
              <a:lnSpc>
                <a:spcPct val="150000"/>
              </a:lnSpc>
              <a:spcAft>
                <a:spcPts val="0"/>
              </a:spcAft>
              <a:buClr>
                <a:srgbClr val="00B0F0"/>
              </a:buClr>
              <a:buFont typeface="Calibri" pitchFamily="34" charset="0"/>
              <a:buChar char="●"/>
              <a:defRPr/>
            </a:pPr>
            <a:r>
              <a:rPr lang="en-US" altLang="ko-KR" sz="2400" dirty="0" smtClean="0">
                <a:solidFill>
                  <a:srgbClr val="000000"/>
                </a:solidFill>
                <a:ea typeface="바탕체" pitchFamily="17" charset="-127"/>
              </a:rPr>
              <a:t>Early appearance of visceral involvement </a:t>
            </a:r>
          </a:p>
          <a:p>
            <a:pPr marL="411480" algn="just" rtl="0" eaLnBrk="1" fontAlgn="auto" hangingPunct="1">
              <a:lnSpc>
                <a:spcPct val="150000"/>
              </a:lnSpc>
              <a:spcAft>
                <a:spcPts val="0"/>
              </a:spcAft>
              <a:buClr>
                <a:srgbClr val="00B0F0"/>
              </a:buClr>
              <a:buFont typeface="Calibri" pitchFamily="34" charset="0"/>
              <a:buChar char="●"/>
              <a:defRPr/>
            </a:pPr>
            <a:r>
              <a:rPr lang="en-US" altLang="ko-KR" sz="2400" dirty="0" smtClean="0">
                <a:solidFill>
                  <a:srgbClr val="000000"/>
                </a:solidFill>
                <a:ea typeface="바탕체" pitchFamily="17" charset="-127"/>
              </a:rPr>
              <a:t>Poor  prognosis with survival 40% to 60% at 10year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1000108"/>
            <a:ext cx="7772400" cy="500066"/>
          </a:xfrm>
        </p:spPr>
        <p:txBody>
          <a:bodyPr>
            <a:normAutofit fontScale="90000"/>
          </a:bodyPr>
          <a:lstStyle/>
          <a:p>
            <a:r>
              <a:rPr lang="en-US" altLang="ko-KR" sz="4000" b="1" dirty="0" smtClean="0">
                <a:solidFill>
                  <a:srgbClr val="000000"/>
                </a:solidFill>
                <a:ea typeface="바탕체" pitchFamily="17" charset="-127"/>
              </a:rPr>
              <a:t>L</a:t>
            </a:r>
            <a:r>
              <a:rPr lang="en-US" altLang="ko-KR" b="1" dirty="0" smtClean="0">
                <a:solidFill>
                  <a:srgbClr val="000000"/>
                </a:solidFill>
                <a:ea typeface="바탕체" pitchFamily="17" charset="-127"/>
              </a:rPr>
              <a:t>imited </a:t>
            </a:r>
            <a:r>
              <a:rPr lang="en-US" altLang="ko-KR" b="1" dirty="0" err="1" smtClean="0">
                <a:solidFill>
                  <a:srgbClr val="000000"/>
                </a:solidFill>
                <a:ea typeface="바탕체" pitchFamily="17" charset="-127"/>
              </a:rPr>
              <a:t>cutaneous</a:t>
            </a:r>
            <a:r>
              <a:rPr lang="en-US" altLang="ko-KR" b="1" dirty="0" smtClean="0">
                <a:solidFill>
                  <a:srgbClr val="000000"/>
                </a:solidFill>
                <a:ea typeface="바탕체" pitchFamily="17" charset="-127"/>
              </a:rPr>
              <a:t> systemic sclerosis</a:t>
            </a:r>
            <a:r>
              <a:rPr lang="en-US" altLang="ko-KR" sz="4000" b="1" dirty="0" smtClean="0">
                <a:solidFill>
                  <a:schemeClr val="tx2">
                    <a:lumMod val="75000"/>
                  </a:schemeClr>
                </a:solidFill>
                <a:ea typeface="바탕체" pitchFamily="17" charset="-127"/>
              </a:rPr>
              <a:t/>
            </a:r>
            <a:br>
              <a:rPr lang="en-US" altLang="ko-KR" sz="4000" b="1" dirty="0" smtClean="0">
                <a:solidFill>
                  <a:schemeClr val="tx2">
                    <a:lumMod val="75000"/>
                  </a:schemeClr>
                </a:solidFill>
                <a:ea typeface="바탕체" pitchFamily="17" charset="-127"/>
              </a:rPr>
            </a:br>
            <a:endParaRPr lang="ar-IQ" dirty="0"/>
          </a:p>
        </p:txBody>
      </p:sp>
      <p:sp>
        <p:nvSpPr>
          <p:cNvPr id="3" name="عنصر نائب للمحتوى 2"/>
          <p:cNvSpPr>
            <a:spLocks noGrp="1"/>
          </p:cNvSpPr>
          <p:nvPr>
            <p:ph idx="1"/>
          </p:nvPr>
        </p:nvSpPr>
        <p:spPr/>
        <p:txBody>
          <a:bodyPr>
            <a:normAutofit/>
          </a:bodyPr>
          <a:lstStyle/>
          <a:p>
            <a:pPr algn="just" rtl="0" eaLnBrk="0" hangingPunct="0">
              <a:buClr>
                <a:srgbClr val="00B0F0"/>
              </a:buClr>
              <a:buFont typeface="Calibri" pitchFamily="34" charset="0"/>
              <a:buChar char="●"/>
              <a:defRPr/>
            </a:pPr>
            <a:r>
              <a:rPr lang="en-US" altLang="ko-KR" sz="2800" dirty="0" smtClean="0">
                <a:solidFill>
                  <a:srgbClr val="000000"/>
                </a:solidFill>
                <a:ea typeface="바탕체" pitchFamily="17" charset="-127"/>
              </a:rPr>
              <a:t> </a:t>
            </a:r>
            <a:r>
              <a:rPr lang="en-US" altLang="ko-KR" sz="2800" dirty="0">
                <a:solidFill>
                  <a:srgbClr val="000000"/>
                </a:solidFill>
                <a:ea typeface="바탕체" pitchFamily="17" charset="-127"/>
              </a:rPr>
              <a:t>symmetric restricted </a:t>
            </a:r>
            <a:r>
              <a:rPr lang="en-US" altLang="ko-KR" sz="2800" dirty="0" smtClean="0">
                <a:solidFill>
                  <a:srgbClr val="000000"/>
                </a:solidFill>
                <a:ea typeface="바탕체" pitchFamily="17" charset="-127"/>
              </a:rPr>
              <a:t>fibrosis affecting </a:t>
            </a:r>
            <a:r>
              <a:rPr lang="en-US" altLang="ko-KR" sz="2800" dirty="0">
                <a:solidFill>
                  <a:srgbClr val="000000"/>
                </a:solidFill>
                <a:ea typeface="바탕체" pitchFamily="17" charset="-127"/>
              </a:rPr>
              <a:t>the distal extremities and </a:t>
            </a:r>
            <a:r>
              <a:rPr lang="en-US" altLang="ko-KR" sz="2800" dirty="0" smtClean="0">
                <a:solidFill>
                  <a:srgbClr val="000000"/>
                </a:solidFill>
                <a:ea typeface="바탕체" pitchFamily="17" charset="-127"/>
              </a:rPr>
              <a:t>face</a:t>
            </a:r>
          </a:p>
          <a:p>
            <a:pPr algn="just" rtl="0" eaLnBrk="0" hangingPunct="0">
              <a:buClr>
                <a:srgbClr val="00B0F0"/>
              </a:buClr>
              <a:buFont typeface="Calibri" pitchFamily="34" charset="0"/>
              <a:buChar char="●"/>
              <a:defRPr/>
            </a:pPr>
            <a:r>
              <a:rPr lang="en-US" altLang="ko-KR" sz="2800" dirty="0" smtClean="0">
                <a:solidFill>
                  <a:srgbClr val="000000"/>
                </a:solidFill>
                <a:ea typeface="바탕체" pitchFamily="17" charset="-127"/>
              </a:rPr>
              <a:t> </a:t>
            </a:r>
            <a:r>
              <a:rPr lang="en-US" altLang="ko-KR" sz="2800" dirty="0">
                <a:solidFill>
                  <a:srgbClr val="000000"/>
                </a:solidFill>
                <a:ea typeface="바탕체" pitchFamily="17" charset="-127"/>
              </a:rPr>
              <a:t>prolonged delay in appearance of distinctive </a:t>
            </a:r>
            <a:r>
              <a:rPr lang="en-US" altLang="ko-KR" sz="2800" dirty="0" smtClean="0">
                <a:solidFill>
                  <a:srgbClr val="000000"/>
                </a:solidFill>
                <a:ea typeface="바탕체" pitchFamily="17" charset="-127"/>
              </a:rPr>
              <a:t>internal </a:t>
            </a:r>
            <a:r>
              <a:rPr lang="en-US" altLang="ko-KR" sz="2800" dirty="0">
                <a:solidFill>
                  <a:srgbClr val="000000"/>
                </a:solidFill>
                <a:ea typeface="바탕체" pitchFamily="17" charset="-127"/>
              </a:rPr>
              <a:t>manifestation</a:t>
            </a:r>
          </a:p>
          <a:p>
            <a:pPr algn="just" rtl="0" eaLnBrk="0" hangingPunct="0">
              <a:buClr>
                <a:srgbClr val="00B0F0"/>
              </a:buClr>
              <a:buFont typeface="Calibri" pitchFamily="34" charset="0"/>
              <a:buChar char="●"/>
              <a:defRPr/>
            </a:pPr>
            <a:r>
              <a:rPr lang="en-US" altLang="ko-KR" sz="2800" dirty="0">
                <a:solidFill>
                  <a:srgbClr val="000000"/>
                </a:solidFill>
                <a:ea typeface="바탕체" pitchFamily="17" charset="-127"/>
              </a:rPr>
              <a:t>  </a:t>
            </a:r>
            <a:r>
              <a:rPr lang="en-US" altLang="ko-KR" sz="2800" dirty="0" smtClean="0">
                <a:solidFill>
                  <a:srgbClr val="000000"/>
                </a:solidFill>
                <a:ea typeface="바탕체" pitchFamily="17" charset="-127"/>
              </a:rPr>
              <a:t> </a:t>
            </a:r>
            <a:r>
              <a:rPr lang="en-US" altLang="ko-KR" sz="2800" dirty="0">
                <a:solidFill>
                  <a:srgbClr val="000000"/>
                </a:solidFill>
                <a:ea typeface="바탕체" pitchFamily="17" charset="-127"/>
              </a:rPr>
              <a:t>prominence of </a:t>
            </a:r>
            <a:r>
              <a:rPr lang="en-US" altLang="ko-KR" sz="2800" dirty="0" err="1">
                <a:solidFill>
                  <a:srgbClr val="000000"/>
                </a:solidFill>
                <a:ea typeface="바탕체" pitchFamily="17" charset="-127"/>
              </a:rPr>
              <a:t>calcinosis</a:t>
            </a:r>
            <a:r>
              <a:rPr lang="en-US" altLang="ko-KR" sz="2800" dirty="0">
                <a:solidFill>
                  <a:srgbClr val="000000"/>
                </a:solidFill>
                <a:ea typeface="바탕체" pitchFamily="17" charset="-127"/>
              </a:rPr>
              <a:t> and </a:t>
            </a:r>
            <a:r>
              <a:rPr lang="en-US" altLang="ko-KR" sz="2800" dirty="0" err="1">
                <a:solidFill>
                  <a:srgbClr val="000000"/>
                </a:solidFill>
                <a:ea typeface="바탕체" pitchFamily="17" charset="-127"/>
              </a:rPr>
              <a:t>telangiectasia</a:t>
            </a:r>
            <a:endParaRPr lang="en-US" altLang="ko-KR" sz="2800" dirty="0">
              <a:solidFill>
                <a:srgbClr val="000000"/>
              </a:solidFill>
              <a:ea typeface="바탕체" pitchFamily="17" charset="-127"/>
            </a:endParaRPr>
          </a:p>
          <a:p>
            <a:pPr algn="just" rtl="0" eaLnBrk="0" hangingPunct="0">
              <a:buClr>
                <a:srgbClr val="00B0F0"/>
              </a:buClr>
              <a:buFont typeface="Calibri" pitchFamily="34" charset="0"/>
              <a:buChar char="●"/>
              <a:defRPr/>
            </a:pPr>
            <a:r>
              <a:rPr lang="en-US" altLang="ko-KR" sz="2800" dirty="0">
                <a:solidFill>
                  <a:srgbClr val="000000"/>
                </a:solidFill>
                <a:ea typeface="바탕체" pitchFamily="17" charset="-127"/>
              </a:rPr>
              <a:t>  </a:t>
            </a:r>
            <a:r>
              <a:rPr lang="en-US" altLang="ko-KR" sz="2800" dirty="0" smtClean="0">
                <a:solidFill>
                  <a:srgbClr val="000000"/>
                </a:solidFill>
                <a:ea typeface="바탕체" pitchFamily="17" charset="-127"/>
              </a:rPr>
              <a:t> </a:t>
            </a:r>
            <a:r>
              <a:rPr lang="en-US" altLang="ko-KR" sz="2800" dirty="0">
                <a:solidFill>
                  <a:srgbClr val="000000"/>
                </a:solidFill>
                <a:ea typeface="바탕체" pitchFamily="17" charset="-127"/>
              </a:rPr>
              <a:t>good </a:t>
            </a:r>
            <a:r>
              <a:rPr lang="en-US" altLang="ko-KR" sz="2800" dirty="0" smtClean="0">
                <a:solidFill>
                  <a:srgbClr val="000000"/>
                </a:solidFill>
                <a:ea typeface="바탕체" pitchFamily="17" charset="-127"/>
              </a:rPr>
              <a:t>prognosis with survival &gt; 70% at 10 year</a:t>
            </a:r>
            <a:endParaRPr lang="en-US" altLang="ko-KR" sz="2800" dirty="0">
              <a:solidFill>
                <a:srgbClr val="000000"/>
              </a:solidFill>
              <a:ea typeface="바탕체" pitchFamily="17" charset="-127"/>
            </a:endParaRPr>
          </a:p>
          <a:p>
            <a:pPr algn="just" rtl="0" eaLnBrk="0" hangingPunct="0">
              <a:buNone/>
              <a:defRPr/>
            </a:pPr>
            <a:endParaRPr lang="en-US" altLang="ko-KR" sz="2800" dirty="0">
              <a:solidFill>
                <a:srgbClr val="000000"/>
              </a:solidFill>
              <a:ea typeface="바탕체" pitchFamily="17" charset="-127"/>
            </a:endParaRPr>
          </a:p>
          <a:p>
            <a:pPr algn="just" rtl="0" eaLnBrk="0" hangingPunct="0">
              <a:buNone/>
              <a:defRPr/>
            </a:pPr>
            <a:r>
              <a:rPr lang="en-US" altLang="ko-KR" sz="2800" dirty="0">
                <a:solidFill>
                  <a:srgbClr val="000000"/>
                </a:solidFill>
                <a:ea typeface="바탕체" pitchFamily="17" charset="-127"/>
              </a:rPr>
              <a:t>  * </a:t>
            </a:r>
            <a:r>
              <a:rPr lang="en-US" altLang="ko-KR" sz="2800" dirty="0">
                <a:solidFill>
                  <a:srgbClr val="00B0F0"/>
                </a:solidFill>
                <a:ea typeface="바탕체" pitchFamily="17" charset="-127"/>
              </a:rPr>
              <a:t>CREST syndrome </a:t>
            </a:r>
          </a:p>
          <a:p>
            <a:pPr algn="just" rtl="0" eaLnBrk="0" hangingPunct="0">
              <a:buNone/>
              <a:defRPr/>
            </a:pPr>
            <a:r>
              <a:rPr lang="en-US" altLang="ko-KR" sz="2800" dirty="0">
                <a:solidFill>
                  <a:srgbClr val="000000"/>
                </a:solidFill>
                <a:ea typeface="바탕체" pitchFamily="17" charset="-127"/>
              </a:rPr>
              <a:t>   </a:t>
            </a:r>
          </a:p>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a:r>
              <a:rPr lang="en-US" b="1" dirty="0" smtClean="0"/>
              <a:t>CREST syndrome</a:t>
            </a:r>
            <a:endParaRPr lang="en-US" b="1" dirty="0"/>
          </a:p>
        </p:txBody>
      </p:sp>
      <p:pic>
        <p:nvPicPr>
          <p:cNvPr id="22534" name="Picture 6"/>
          <p:cNvPicPr>
            <a:picLocks noChangeAspect="1" noChangeArrowheads="1"/>
          </p:cNvPicPr>
          <p:nvPr/>
        </p:nvPicPr>
        <p:blipFill>
          <a:blip r:embed="rId2"/>
          <a:srcRect/>
          <a:stretch>
            <a:fillRect/>
          </a:stretch>
        </p:blipFill>
        <p:spPr bwMode="auto">
          <a:xfrm>
            <a:off x="1295400" y="1514475"/>
            <a:ext cx="6629400" cy="53435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kindiagram.png"/>
          <p:cNvPicPr>
            <a:picLocks noChangeAspect="1"/>
          </p:cNvPicPr>
          <p:nvPr/>
        </p:nvPicPr>
        <p:blipFill>
          <a:blip r:embed="rId2"/>
          <a:srcRect/>
          <a:stretch>
            <a:fillRect/>
          </a:stretch>
        </p:blipFill>
        <p:spPr bwMode="auto">
          <a:xfrm>
            <a:off x="683566" y="764704"/>
            <a:ext cx="6696745"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24745" y="419100"/>
            <a:ext cx="8228188" cy="723900"/>
          </a:xfrm>
        </p:spPr>
        <p:txBody>
          <a:bodyPr tIns="14112">
            <a:normAutofit/>
          </a:bodyPr>
          <a:lstStyle/>
          <a:p>
            <a:pPr algn="l" rtl="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b="1" dirty="0" smtClean="0"/>
              <a:t>Pathogenesis of Scleroderma</a:t>
            </a:r>
          </a:p>
        </p:txBody>
      </p:sp>
      <p:pic>
        <p:nvPicPr>
          <p:cNvPr id="13316" name="Picture 3"/>
          <p:cNvPicPr>
            <a:picLocks noChangeAspect="1" noChangeArrowheads="1"/>
          </p:cNvPicPr>
          <p:nvPr/>
        </p:nvPicPr>
        <p:blipFill>
          <a:blip r:embed="rId3"/>
          <a:srcRect/>
          <a:stretch>
            <a:fillRect/>
          </a:stretch>
        </p:blipFill>
        <p:spPr bwMode="auto">
          <a:xfrm>
            <a:off x="0" y="0"/>
            <a:ext cx="0" cy="0"/>
          </a:xfrm>
          <a:prstGeom prst="rect">
            <a:avLst/>
          </a:prstGeom>
          <a:noFill/>
          <a:ln w="9525">
            <a:noFill/>
            <a:round/>
            <a:headEnd/>
            <a:tailEnd/>
          </a:ln>
        </p:spPr>
      </p:pic>
      <p:sp>
        <p:nvSpPr>
          <p:cNvPr id="13317" name="Text Box 4"/>
          <p:cNvSpPr txBox="1">
            <a:spLocks noChangeArrowheads="1"/>
          </p:cNvSpPr>
          <p:nvPr/>
        </p:nvSpPr>
        <p:spPr bwMode="auto">
          <a:xfrm>
            <a:off x="115711" y="6205539"/>
            <a:ext cx="6252634" cy="504825"/>
          </a:xfrm>
          <a:prstGeom prst="rect">
            <a:avLst/>
          </a:prstGeom>
          <a:noFill/>
          <a:ln w="9525">
            <a:noFill/>
            <a:round/>
            <a:headEnd/>
            <a:tailEnd/>
          </a:ln>
        </p:spPr>
        <p:txBody>
          <a:bodyPr lIns="90000" tIns="54702" rIns="90000" bIns="45000"/>
          <a:lstStyle/>
          <a:p>
            <a:pPr algn="l" rtl="0">
              <a:tabLst>
                <a:tab pos="723900" algn="l"/>
                <a:tab pos="1447800" algn="l"/>
                <a:tab pos="2171700" algn="l"/>
                <a:tab pos="2895600" algn="l"/>
                <a:tab pos="3619500" algn="l"/>
                <a:tab pos="4343400" algn="l"/>
                <a:tab pos="5067300" algn="l"/>
                <a:tab pos="5791200" algn="l"/>
                <a:tab pos="6515100" algn="l"/>
              </a:tabLst>
            </a:pPr>
            <a:endParaRPr lang="en-GB" sz="1100" dirty="0">
              <a:solidFill>
                <a:srgbClr val="000000"/>
              </a:solidFill>
              <a:hlinkClick r:id="rId4"/>
            </a:endParaRPr>
          </a:p>
        </p:txBody>
      </p:sp>
      <p:pic>
        <p:nvPicPr>
          <p:cNvPr id="7" name="Picture 5" descr=" The name of referred object is JCI0731139.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052736"/>
            <a:ext cx="7924800" cy="51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Presentation</a:t>
            </a:r>
            <a:endParaRPr lang="en-US" dirty="0"/>
          </a:p>
        </p:txBody>
      </p:sp>
      <p:graphicFrame>
        <p:nvGraphicFramePr>
          <p:cNvPr id="4" name="Content Placeholder 3"/>
          <p:cNvGraphicFramePr>
            <a:graphicFrameLocks noGrp="1"/>
          </p:cNvGraphicFramePr>
          <p:nvPr>
            <p:ph idx="1"/>
            <p:custDataLst>
              <p:tags r:id="rId2"/>
            </p:custDataLst>
            <p:extLst>
              <p:ext uri="{D42A27DB-BD31-4B8C-83A1-F6EECF244321}">
                <p14:modId xmlns:p14="http://schemas.microsoft.com/office/powerpoint/2010/main" val="964546100"/>
              </p:ext>
            </p:extLst>
          </p:nvPr>
        </p:nvGraphicFramePr>
        <p:xfrm>
          <a:off x="556353" y="1288975"/>
          <a:ext cx="8229600" cy="5288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246797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081889" y="1258242"/>
            <a:ext cx="3062111" cy="257263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4" name="Oval 3"/>
          <p:cNvSpPr/>
          <p:nvPr/>
        </p:nvSpPr>
        <p:spPr>
          <a:xfrm>
            <a:off x="1425225" y="1562637"/>
            <a:ext cx="5841997" cy="355969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5" name="TextBox 4"/>
          <p:cNvSpPr txBox="1"/>
          <p:nvPr/>
        </p:nvSpPr>
        <p:spPr>
          <a:xfrm>
            <a:off x="2427110" y="2779891"/>
            <a:ext cx="3852333" cy="1938992"/>
          </a:xfrm>
          <a:prstGeom prst="rect">
            <a:avLst/>
          </a:prstGeom>
          <a:noFill/>
        </p:spPr>
        <p:txBody>
          <a:bodyPr wrap="square" rtlCol="0">
            <a:spAutoFit/>
          </a:bodyPr>
          <a:lstStyle/>
          <a:p>
            <a:pPr algn="ctr" rtl="0"/>
            <a:r>
              <a:rPr lang="en-US" sz="4800" b="1" dirty="0" smtClean="0">
                <a:solidFill>
                  <a:prstClr val="black"/>
                </a:solidFill>
              </a:rPr>
              <a:t>VASCULAR</a:t>
            </a:r>
          </a:p>
          <a:p>
            <a:pPr algn="ctr" rtl="0"/>
            <a:r>
              <a:rPr lang="en-US" sz="2400" dirty="0" smtClean="0">
                <a:solidFill>
                  <a:prstClr val="black"/>
                </a:solidFill>
              </a:rPr>
              <a:t>-Raynaud’s</a:t>
            </a:r>
            <a:endParaRPr lang="ar-SA" sz="2400" dirty="0" smtClean="0">
              <a:solidFill>
                <a:prstClr val="black"/>
              </a:solidFill>
            </a:endParaRPr>
          </a:p>
          <a:p>
            <a:pPr algn="ctr" rtl="0"/>
            <a:r>
              <a:rPr lang="en-US" sz="2400" dirty="0" smtClean="0">
                <a:solidFill>
                  <a:prstClr val="black"/>
                </a:solidFill>
              </a:rPr>
              <a:t>   Digital </a:t>
            </a:r>
            <a:r>
              <a:rPr lang="en-US" sz="2400" dirty="0">
                <a:solidFill>
                  <a:prstClr val="black"/>
                </a:solidFill>
              </a:rPr>
              <a:t>ischemic injury</a:t>
            </a:r>
          </a:p>
          <a:p>
            <a:pPr algn="ctr" rtl="0"/>
            <a:endParaRPr lang="en-US" sz="2400" dirty="0">
              <a:solidFill>
                <a:prstClr val="black"/>
              </a:solidFill>
            </a:endParaRPr>
          </a:p>
        </p:txBody>
      </p:sp>
      <p:sp>
        <p:nvSpPr>
          <p:cNvPr id="7" name="TextBox 6"/>
          <p:cNvSpPr txBox="1"/>
          <p:nvPr/>
        </p:nvSpPr>
        <p:spPr>
          <a:xfrm>
            <a:off x="6942672" y="1439172"/>
            <a:ext cx="2328327" cy="2800767"/>
          </a:xfrm>
          <a:prstGeom prst="rect">
            <a:avLst/>
          </a:prstGeom>
          <a:noFill/>
        </p:spPr>
        <p:txBody>
          <a:bodyPr wrap="square" rtlCol="0">
            <a:spAutoFit/>
          </a:bodyPr>
          <a:lstStyle/>
          <a:p>
            <a:pPr algn="ctr" rtl="0"/>
            <a:r>
              <a:rPr lang="en-US" sz="2800" b="1" dirty="0" smtClean="0">
                <a:solidFill>
                  <a:prstClr val="black"/>
                </a:solidFill>
              </a:rPr>
              <a:t>SKIN</a:t>
            </a:r>
          </a:p>
          <a:p>
            <a:pPr algn="ctr" rtl="0"/>
            <a:r>
              <a:rPr lang="en-US" sz="2000" dirty="0" smtClean="0">
                <a:solidFill>
                  <a:prstClr val="black"/>
                </a:solidFill>
              </a:rPr>
              <a:t>-Tightening</a:t>
            </a:r>
          </a:p>
          <a:p>
            <a:pPr algn="ctr" rtl="0"/>
            <a:r>
              <a:rPr lang="en-US" sz="2000" dirty="0" smtClean="0">
                <a:solidFill>
                  <a:prstClr val="black"/>
                </a:solidFill>
              </a:rPr>
              <a:t>-</a:t>
            </a:r>
            <a:r>
              <a:rPr lang="en-US" sz="2000" dirty="0" err="1" smtClean="0">
                <a:solidFill>
                  <a:prstClr val="black"/>
                </a:solidFill>
              </a:rPr>
              <a:t>Calciniosis</a:t>
            </a:r>
            <a:endParaRPr lang="en-US" sz="2000" dirty="0" smtClean="0">
              <a:solidFill>
                <a:prstClr val="black"/>
              </a:solidFill>
            </a:endParaRPr>
          </a:p>
          <a:p>
            <a:pPr algn="ctr" rtl="0"/>
            <a:r>
              <a:rPr lang="en-US" sz="2000" dirty="0" smtClean="0">
                <a:solidFill>
                  <a:prstClr val="black"/>
                </a:solidFill>
              </a:rPr>
              <a:t>-</a:t>
            </a:r>
            <a:r>
              <a:rPr lang="en-US" sz="2000" dirty="0" err="1" smtClean="0">
                <a:solidFill>
                  <a:prstClr val="black"/>
                </a:solidFill>
              </a:rPr>
              <a:t>Telangiectasias</a:t>
            </a:r>
            <a:endParaRPr lang="en-US" sz="2000" dirty="0" smtClean="0">
              <a:solidFill>
                <a:prstClr val="black"/>
              </a:solidFill>
            </a:endParaRPr>
          </a:p>
          <a:p>
            <a:pPr algn="ctr" rtl="0"/>
            <a:r>
              <a:rPr lang="en-US" sz="2000" dirty="0" smtClean="0">
                <a:solidFill>
                  <a:prstClr val="black"/>
                </a:solidFill>
              </a:rPr>
              <a:t>-Pigment </a:t>
            </a:r>
          </a:p>
          <a:p>
            <a:pPr algn="ctr" rtl="0"/>
            <a:r>
              <a:rPr lang="en-US" sz="2000" dirty="0" smtClean="0">
                <a:solidFill>
                  <a:prstClr val="black"/>
                </a:solidFill>
              </a:rPr>
              <a:t>changes</a:t>
            </a:r>
          </a:p>
          <a:p>
            <a:pPr algn="ctr" rtl="0"/>
            <a:endParaRPr lang="en-US" sz="2000" dirty="0" smtClean="0">
              <a:solidFill>
                <a:prstClr val="black"/>
              </a:solidFill>
            </a:endParaRPr>
          </a:p>
          <a:p>
            <a:pPr algn="ctr" rtl="0"/>
            <a:endParaRPr lang="en-US" sz="2800" b="1" dirty="0">
              <a:solidFill>
                <a:prstClr val="black"/>
              </a:solidFill>
            </a:endParaRPr>
          </a:p>
        </p:txBody>
      </p:sp>
      <p:sp>
        <p:nvSpPr>
          <p:cNvPr id="9" name="Oval 8"/>
          <p:cNvSpPr/>
          <p:nvPr/>
        </p:nvSpPr>
        <p:spPr>
          <a:xfrm>
            <a:off x="5842002" y="3999721"/>
            <a:ext cx="3266502" cy="2060223"/>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10" name="TextBox 9"/>
          <p:cNvSpPr txBox="1"/>
          <p:nvPr/>
        </p:nvSpPr>
        <p:spPr>
          <a:xfrm>
            <a:off x="6194782" y="4262439"/>
            <a:ext cx="2681112" cy="1446550"/>
          </a:xfrm>
          <a:prstGeom prst="rect">
            <a:avLst/>
          </a:prstGeom>
          <a:noFill/>
        </p:spPr>
        <p:txBody>
          <a:bodyPr wrap="square" rtlCol="0">
            <a:spAutoFit/>
          </a:bodyPr>
          <a:lstStyle/>
          <a:p>
            <a:pPr algn="ctr" rtl="0"/>
            <a:r>
              <a:rPr lang="en-US" sz="2800" b="1" dirty="0" smtClean="0">
                <a:solidFill>
                  <a:prstClr val="black"/>
                </a:solidFill>
              </a:rPr>
              <a:t>LUNG</a:t>
            </a:r>
          </a:p>
          <a:p>
            <a:pPr algn="ctr" rtl="0"/>
            <a:r>
              <a:rPr lang="en-US" sz="2000" dirty="0" smtClean="0">
                <a:solidFill>
                  <a:prstClr val="black"/>
                </a:solidFill>
              </a:rPr>
              <a:t>-Interstitial lung </a:t>
            </a:r>
            <a:r>
              <a:rPr lang="en-US" sz="2000" dirty="0" err="1" smtClean="0">
                <a:solidFill>
                  <a:prstClr val="black"/>
                </a:solidFill>
              </a:rPr>
              <a:t>dz</a:t>
            </a:r>
            <a:endParaRPr lang="en-US" sz="2000" dirty="0" smtClean="0">
              <a:solidFill>
                <a:prstClr val="black"/>
              </a:solidFill>
            </a:endParaRPr>
          </a:p>
          <a:p>
            <a:pPr algn="ctr" rtl="0"/>
            <a:r>
              <a:rPr lang="en-US" sz="2000" dirty="0" smtClean="0">
                <a:solidFill>
                  <a:prstClr val="black"/>
                </a:solidFill>
              </a:rPr>
              <a:t>-Pulmonary hypertension</a:t>
            </a:r>
            <a:endParaRPr lang="en-US" sz="2000" dirty="0">
              <a:solidFill>
                <a:prstClr val="black"/>
              </a:solidFill>
            </a:endParaRPr>
          </a:p>
        </p:txBody>
      </p:sp>
      <p:sp>
        <p:nvSpPr>
          <p:cNvPr id="11" name="Oval 10"/>
          <p:cNvSpPr/>
          <p:nvPr/>
        </p:nvSpPr>
        <p:spPr>
          <a:xfrm>
            <a:off x="2173112" y="4741335"/>
            <a:ext cx="3513665" cy="1806222"/>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12" name="TextBox 11"/>
          <p:cNvSpPr txBox="1"/>
          <p:nvPr/>
        </p:nvSpPr>
        <p:spPr>
          <a:xfrm>
            <a:off x="1820334" y="5228947"/>
            <a:ext cx="4176889" cy="830997"/>
          </a:xfrm>
          <a:prstGeom prst="rect">
            <a:avLst/>
          </a:prstGeom>
          <a:noFill/>
        </p:spPr>
        <p:txBody>
          <a:bodyPr wrap="square" rtlCol="0">
            <a:spAutoFit/>
          </a:bodyPr>
          <a:lstStyle/>
          <a:p>
            <a:pPr algn="ctr" rtl="0"/>
            <a:r>
              <a:rPr lang="en-US" sz="2800" b="1" dirty="0" smtClean="0">
                <a:solidFill>
                  <a:prstClr val="black"/>
                </a:solidFill>
              </a:rPr>
              <a:t>RENAL</a:t>
            </a:r>
            <a:endParaRPr lang="en-US" sz="2000" dirty="0" smtClean="0">
              <a:solidFill>
                <a:prstClr val="black"/>
              </a:solidFill>
            </a:endParaRPr>
          </a:p>
          <a:p>
            <a:pPr algn="ctr" rtl="0"/>
            <a:r>
              <a:rPr lang="en-US" sz="2000" dirty="0" smtClean="0">
                <a:solidFill>
                  <a:prstClr val="black"/>
                </a:solidFill>
              </a:rPr>
              <a:t>-Scleroderma renal crisis</a:t>
            </a:r>
            <a:endParaRPr lang="en-US" sz="2800" dirty="0">
              <a:solidFill>
                <a:prstClr val="black"/>
              </a:solidFill>
            </a:endParaRPr>
          </a:p>
        </p:txBody>
      </p:sp>
      <p:sp>
        <p:nvSpPr>
          <p:cNvPr id="13" name="Oval 12"/>
          <p:cNvSpPr/>
          <p:nvPr/>
        </p:nvSpPr>
        <p:spPr>
          <a:xfrm>
            <a:off x="-42334" y="2977448"/>
            <a:ext cx="3030158" cy="2144886"/>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14" name="TextBox 13"/>
          <p:cNvSpPr txBox="1"/>
          <p:nvPr/>
        </p:nvSpPr>
        <p:spPr>
          <a:xfrm>
            <a:off x="-42333" y="3131277"/>
            <a:ext cx="2310077" cy="1754327"/>
          </a:xfrm>
          <a:prstGeom prst="rect">
            <a:avLst/>
          </a:prstGeom>
          <a:noFill/>
        </p:spPr>
        <p:txBody>
          <a:bodyPr wrap="square" rtlCol="0">
            <a:spAutoFit/>
          </a:bodyPr>
          <a:lstStyle/>
          <a:p>
            <a:pPr algn="ctr" rtl="0"/>
            <a:r>
              <a:rPr lang="en-US" sz="2800" b="1" dirty="0" smtClean="0">
                <a:solidFill>
                  <a:prstClr val="black"/>
                </a:solidFill>
              </a:rPr>
              <a:t>GI</a:t>
            </a:r>
          </a:p>
          <a:p>
            <a:pPr algn="l" rtl="0"/>
            <a:r>
              <a:rPr lang="en-US" sz="2000" dirty="0" smtClean="0">
                <a:solidFill>
                  <a:prstClr val="black"/>
                </a:solidFill>
              </a:rPr>
              <a:t>-GERD</a:t>
            </a:r>
          </a:p>
          <a:p>
            <a:pPr algn="l" rtl="0"/>
            <a:r>
              <a:rPr lang="en-US" sz="2000" dirty="0" smtClean="0">
                <a:solidFill>
                  <a:prstClr val="black"/>
                </a:solidFill>
              </a:rPr>
              <a:t>-</a:t>
            </a:r>
            <a:r>
              <a:rPr lang="en-US" sz="2000" dirty="0" err="1" smtClean="0">
                <a:solidFill>
                  <a:prstClr val="black"/>
                </a:solidFill>
              </a:rPr>
              <a:t>Dysmotility</a:t>
            </a:r>
            <a:endParaRPr lang="en-US" sz="2000" dirty="0" smtClean="0">
              <a:solidFill>
                <a:prstClr val="black"/>
              </a:solidFill>
            </a:endParaRPr>
          </a:p>
          <a:p>
            <a:pPr algn="l" rtl="0"/>
            <a:r>
              <a:rPr lang="en-US" sz="2000" dirty="0" smtClean="0">
                <a:solidFill>
                  <a:prstClr val="black"/>
                </a:solidFill>
              </a:rPr>
              <a:t>-Diarrhea</a:t>
            </a:r>
          </a:p>
          <a:p>
            <a:pPr algn="ctr" rtl="0"/>
            <a:r>
              <a:rPr lang="en-US" sz="2000" dirty="0" smtClean="0">
                <a:solidFill>
                  <a:prstClr val="black"/>
                </a:solidFill>
              </a:rPr>
              <a:t> -</a:t>
            </a:r>
            <a:r>
              <a:rPr lang="en-US" sz="2000" dirty="0" err="1" smtClean="0">
                <a:solidFill>
                  <a:prstClr val="black"/>
                </a:solidFill>
              </a:rPr>
              <a:t>Malabsorption</a:t>
            </a:r>
            <a:endParaRPr lang="en-US" sz="2000" dirty="0" smtClean="0">
              <a:solidFill>
                <a:prstClr val="black"/>
              </a:solidFill>
            </a:endParaRPr>
          </a:p>
        </p:txBody>
      </p:sp>
      <p:sp>
        <p:nvSpPr>
          <p:cNvPr id="15" name="Oval 14"/>
          <p:cNvSpPr/>
          <p:nvPr/>
        </p:nvSpPr>
        <p:spPr>
          <a:xfrm>
            <a:off x="-42334" y="705556"/>
            <a:ext cx="3527777" cy="1839001"/>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16" name="TextBox 15"/>
          <p:cNvSpPr txBox="1"/>
          <p:nvPr/>
        </p:nvSpPr>
        <p:spPr>
          <a:xfrm>
            <a:off x="-254000" y="790230"/>
            <a:ext cx="3062112" cy="1754327"/>
          </a:xfrm>
          <a:prstGeom prst="rect">
            <a:avLst/>
          </a:prstGeom>
          <a:noFill/>
        </p:spPr>
        <p:txBody>
          <a:bodyPr wrap="square" rtlCol="0">
            <a:spAutoFit/>
          </a:bodyPr>
          <a:lstStyle/>
          <a:p>
            <a:pPr algn="ctr" rtl="0"/>
            <a:r>
              <a:rPr lang="en-US" sz="2800" b="1" dirty="0" smtClean="0">
                <a:solidFill>
                  <a:prstClr val="black"/>
                </a:solidFill>
              </a:rPr>
              <a:t>CARDIAC</a:t>
            </a:r>
          </a:p>
          <a:p>
            <a:pPr algn="ctr" rtl="0"/>
            <a:r>
              <a:rPr lang="en-US" sz="2000" dirty="0" smtClean="0">
                <a:solidFill>
                  <a:prstClr val="black"/>
                </a:solidFill>
              </a:rPr>
              <a:t>-Pericarditis</a:t>
            </a:r>
          </a:p>
          <a:p>
            <a:pPr algn="ctr" rtl="0"/>
            <a:r>
              <a:rPr lang="en-US" sz="2000" dirty="0" smtClean="0">
                <a:solidFill>
                  <a:prstClr val="black"/>
                </a:solidFill>
              </a:rPr>
              <a:t>-Pericardial effusion</a:t>
            </a:r>
          </a:p>
          <a:p>
            <a:pPr algn="ctr" rtl="0"/>
            <a:r>
              <a:rPr lang="en-US" sz="2000" dirty="0" smtClean="0">
                <a:solidFill>
                  <a:prstClr val="black"/>
                </a:solidFill>
              </a:rPr>
              <a:t>-Cardiomyopathy</a:t>
            </a:r>
          </a:p>
          <a:p>
            <a:pPr algn="ctr" rtl="0"/>
            <a:endParaRPr lang="en-US" sz="2000" dirty="0">
              <a:solidFill>
                <a:prstClr val="black"/>
              </a:solidFill>
            </a:endParaRPr>
          </a:p>
        </p:txBody>
      </p:sp>
      <p:sp>
        <p:nvSpPr>
          <p:cNvPr id="18" name="Title 17"/>
          <p:cNvSpPr>
            <a:spLocks noGrp="1"/>
          </p:cNvSpPr>
          <p:nvPr>
            <p:ph type="title"/>
          </p:nvPr>
        </p:nvSpPr>
        <p:spPr>
          <a:xfrm flipV="1">
            <a:off x="443089" y="232095"/>
            <a:ext cx="8229600" cy="45719"/>
          </a:xfrm>
        </p:spPr>
        <p:txBody>
          <a:bodyPr/>
          <a:lstStyle/>
          <a:p>
            <a:endParaRPr lang="en-US" dirty="0"/>
          </a:p>
        </p:txBody>
      </p:sp>
      <p:sp>
        <p:nvSpPr>
          <p:cNvPr id="19" name="Oval 18"/>
          <p:cNvSpPr/>
          <p:nvPr/>
        </p:nvSpPr>
        <p:spPr>
          <a:xfrm>
            <a:off x="3584220" y="144305"/>
            <a:ext cx="2921001" cy="1890889"/>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
        <p:nvSpPr>
          <p:cNvPr id="20" name="TextBox 19"/>
          <p:cNvSpPr txBox="1"/>
          <p:nvPr/>
        </p:nvSpPr>
        <p:spPr>
          <a:xfrm>
            <a:off x="3838223" y="239901"/>
            <a:ext cx="2455332" cy="1446550"/>
          </a:xfrm>
          <a:prstGeom prst="rect">
            <a:avLst/>
          </a:prstGeom>
          <a:noFill/>
        </p:spPr>
        <p:txBody>
          <a:bodyPr wrap="square" rtlCol="0">
            <a:spAutoFit/>
          </a:bodyPr>
          <a:lstStyle/>
          <a:p>
            <a:pPr algn="ctr" rtl="0"/>
            <a:r>
              <a:rPr lang="en-US" sz="2800" b="1" dirty="0" smtClean="0">
                <a:solidFill>
                  <a:prstClr val="black"/>
                </a:solidFill>
              </a:rPr>
              <a:t>MSK</a:t>
            </a:r>
            <a:endParaRPr lang="en-US" sz="2000" dirty="0" smtClean="0">
              <a:solidFill>
                <a:prstClr val="black"/>
              </a:solidFill>
            </a:endParaRPr>
          </a:p>
          <a:p>
            <a:pPr algn="ctr" rtl="0"/>
            <a:r>
              <a:rPr lang="en-US" sz="2000" dirty="0" smtClean="0">
                <a:solidFill>
                  <a:prstClr val="black"/>
                </a:solidFill>
              </a:rPr>
              <a:t>-joint &amp; muscle pain</a:t>
            </a:r>
          </a:p>
          <a:p>
            <a:pPr algn="ctr" rtl="0"/>
            <a:r>
              <a:rPr lang="en-US" sz="2000" dirty="0" smtClean="0">
                <a:solidFill>
                  <a:prstClr val="black"/>
                </a:solidFill>
              </a:rPr>
              <a:t>-tendon friction rubs</a:t>
            </a:r>
          </a:p>
          <a:p>
            <a:pPr algn="ctr" rtl="0"/>
            <a:r>
              <a:rPr lang="en-US" sz="2000" dirty="0" smtClean="0">
                <a:solidFill>
                  <a:prstClr val="black"/>
                </a:solidFill>
              </a:rPr>
              <a:t>-</a:t>
            </a:r>
            <a:r>
              <a:rPr lang="en-US" sz="2000" dirty="0" err="1" smtClean="0">
                <a:solidFill>
                  <a:prstClr val="black"/>
                </a:solidFill>
              </a:rPr>
              <a:t>osteolysis</a:t>
            </a:r>
            <a:endParaRPr lang="en-US" sz="2800" dirty="0">
              <a:solidFill>
                <a:prstClr val="black"/>
              </a:solidFill>
            </a:endParaRPr>
          </a:p>
        </p:txBody>
      </p:sp>
    </p:spTree>
    <p:custDataLst>
      <p:tags r:id="rId1"/>
    </p:custDataLst>
    <p:extLst>
      <p:ext uri="{BB962C8B-B14F-4D97-AF65-F5344CB8AC3E}">
        <p14:creationId xmlns:p14="http://schemas.microsoft.com/office/powerpoint/2010/main" val="300153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algn="l" rtl="0" eaLnBrk="1" fontAlgn="auto" hangingPunct="1">
              <a:spcAft>
                <a:spcPts val="0"/>
              </a:spcAft>
              <a:defRPr/>
            </a:pPr>
            <a:r>
              <a:rPr lang="en-US" altLang="ko-KR" sz="5400" b="1" dirty="0" smtClean="0">
                <a:solidFill>
                  <a:srgbClr val="000000"/>
                </a:solidFill>
                <a:latin typeface="Cambria" pitchFamily="18" charset="0"/>
                <a:ea typeface="바탕체" pitchFamily="17" charset="-127"/>
              </a:rPr>
              <a:t>Clinical features</a:t>
            </a:r>
            <a:endParaRPr lang="ko-KR" altLang="en-US" sz="5400" b="1" dirty="0" smtClean="0">
              <a:solidFill>
                <a:srgbClr val="000000"/>
              </a:solidFill>
              <a:latin typeface="Cambria" pitchFamily="18" charset="0"/>
              <a:ea typeface="바탕체" pitchFamily="17" charset="-127"/>
            </a:endParaRPr>
          </a:p>
        </p:txBody>
      </p:sp>
      <p:sp>
        <p:nvSpPr>
          <p:cNvPr id="40963" name="Rectangle 1027"/>
          <p:cNvSpPr>
            <a:spLocks noGrp="1" noChangeArrowheads="1"/>
          </p:cNvSpPr>
          <p:nvPr>
            <p:ph idx="1"/>
          </p:nvPr>
        </p:nvSpPr>
        <p:spPr>
          <a:xfrm>
            <a:off x="571500" y="1643063"/>
            <a:ext cx="8115300" cy="4713287"/>
          </a:xfrm>
        </p:spPr>
        <p:txBody>
          <a:bodyPr/>
          <a:lstStyle/>
          <a:p>
            <a:pPr algn="just" rtl="0" eaLnBrk="1" hangingPunct="1">
              <a:lnSpc>
                <a:spcPct val="90000"/>
              </a:lnSpc>
              <a:buClr>
                <a:srgbClr val="FF0000"/>
              </a:buClr>
            </a:pPr>
            <a:r>
              <a:rPr lang="en-US" altLang="ko-KR" sz="3900" b="1" dirty="0" smtClean="0">
                <a:solidFill>
                  <a:srgbClr val="000000"/>
                </a:solidFill>
                <a:ea typeface="바탕체"/>
                <a:cs typeface="바탕체"/>
              </a:rPr>
              <a:t>Vascular abnormalities</a:t>
            </a:r>
          </a:p>
          <a:p>
            <a:pPr algn="just" rtl="0" eaLnBrk="1" hangingPunct="1">
              <a:lnSpc>
                <a:spcPct val="90000"/>
              </a:lnSpc>
              <a:buClr>
                <a:srgbClr val="FF0000"/>
              </a:buClr>
            </a:pPr>
            <a:r>
              <a:rPr lang="en-US" altLang="ko-KR" b="1" dirty="0" err="1" smtClean="0">
                <a:solidFill>
                  <a:srgbClr val="000000"/>
                </a:solidFill>
                <a:ea typeface="바탕체"/>
                <a:cs typeface="바탕체"/>
              </a:rPr>
              <a:t>Raynaud's</a:t>
            </a:r>
            <a:r>
              <a:rPr lang="en-US" altLang="ko-KR" b="1" dirty="0" smtClean="0">
                <a:solidFill>
                  <a:srgbClr val="000000"/>
                </a:solidFill>
                <a:ea typeface="바탕체"/>
                <a:cs typeface="바탕체"/>
              </a:rPr>
              <a:t> phenomenon</a:t>
            </a:r>
          </a:p>
          <a:p>
            <a:pPr lvl="1" algn="just" rtl="0" eaLnBrk="1" hangingPunct="1">
              <a:lnSpc>
                <a:spcPct val="90000"/>
              </a:lnSpc>
              <a:buClr>
                <a:srgbClr val="FF0000"/>
              </a:buClr>
            </a:pPr>
            <a:r>
              <a:rPr lang="en-US" altLang="ko-KR" dirty="0" smtClean="0">
                <a:solidFill>
                  <a:srgbClr val="000000"/>
                </a:solidFill>
                <a:ea typeface="바탕체"/>
                <a:cs typeface="바탕체"/>
              </a:rPr>
              <a:t>cold hands and feet with reversible skin color change (white to blue to red)</a:t>
            </a:r>
          </a:p>
          <a:p>
            <a:pPr lvl="1" algn="just" rtl="0" eaLnBrk="1" hangingPunct="1">
              <a:lnSpc>
                <a:spcPct val="90000"/>
              </a:lnSpc>
              <a:buClr>
                <a:srgbClr val="FF0000"/>
              </a:buClr>
            </a:pPr>
            <a:r>
              <a:rPr lang="en-US" altLang="ko-KR" dirty="0" smtClean="0">
                <a:solidFill>
                  <a:srgbClr val="000000"/>
                </a:solidFill>
                <a:ea typeface="바탕체"/>
                <a:cs typeface="바탕체"/>
              </a:rPr>
              <a:t>induced by cold temperature or emotional stress</a:t>
            </a:r>
          </a:p>
          <a:p>
            <a:pPr lvl="1" algn="just" rtl="0" eaLnBrk="1" hangingPunct="1">
              <a:lnSpc>
                <a:spcPct val="90000"/>
              </a:lnSpc>
              <a:buClr>
                <a:srgbClr val="FF0000"/>
              </a:buClr>
            </a:pPr>
            <a:r>
              <a:rPr lang="en-US" altLang="ko-KR" dirty="0" smtClean="0">
                <a:solidFill>
                  <a:srgbClr val="000000"/>
                </a:solidFill>
                <a:ea typeface="바탕체"/>
                <a:cs typeface="바탕체"/>
              </a:rPr>
              <a:t>initial complaint in 3/4 of patients</a:t>
            </a:r>
          </a:p>
          <a:p>
            <a:pPr lvl="1" algn="just" rtl="0" eaLnBrk="1" hangingPunct="1">
              <a:lnSpc>
                <a:spcPct val="90000"/>
              </a:lnSpc>
              <a:buClr>
                <a:srgbClr val="FF0000"/>
              </a:buClr>
            </a:pPr>
            <a:r>
              <a:rPr lang="en-US" altLang="ko-KR" dirty="0" smtClean="0">
                <a:solidFill>
                  <a:srgbClr val="000000"/>
                </a:solidFill>
                <a:ea typeface="바탕체"/>
                <a:cs typeface="바탕체"/>
              </a:rPr>
              <a:t>90% in patients with skin change</a:t>
            </a:r>
          </a:p>
          <a:p>
            <a:pPr lvl="1" algn="just" rtl="0" eaLnBrk="1" hangingPunct="1">
              <a:lnSpc>
                <a:spcPct val="90000"/>
              </a:lnSpc>
              <a:buClr>
                <a:srgbClr val="FF0000"/>
              </a:buClr>
            </a:pPr>
            <a:r>
              <a:rPr lang="en-US" altLang="ko-KR" dirty="0" smtClean="0">
                <a:solidFill>
                  <a:srgbClr val="000000"/>
                </a:solidFill>
                <a:ea typeface="바탕체"/>
                <a:cs typeface="바탕체"/>
              </a:rPr>
              <a:t>(prevalence in the general population: 5-10%)</a:t>
            </a:r>
          </a:p>
          <a:p>
            <a:pPr algn="just" rtl="0" eaLnBrk="1" hangingPunct="1">
              <a:lnSpc>
                <a:spcPct val="90000"/>
              </a:lnSpc>
              <a:buClr>
                <a:srgbClr val="FF0000"/>
              </a:buClr>
            </a:pPr>
            <a:r>
              <a:rPr lang="en-US" altLang="ko-KR" b="1" dirty="0" smtClean="0">
                <a:solidFill>
                  <a:srgbClr val="000000"/>
                </a:solidFill>
                <a:ea typeface="바탕체"/>
                <a:cs typeface="바탕체"/>
              </a:rPr>
              <a:t>Digital ischemic injury</a:t>
            </a:r>
          </a:p>
          <a:p>
            <a:pPr algn="just" eaLnBrk="1" hangingPunct="1">
              <a:lnSpc>
                <a:spcPct val="90000"/>
              </a:lnSpc>
              <a:buFont typeface="Wingdings" pitchFamily="2" charset="2"/>
              <a:buNone/>
            </a:pPr>
            <a:endParaRPr lang="en-US" altLang="ko-KR" dirty="0" smtClean="0">
              <a:ea typeface="바탕체"/>
              <a:cs typeface="바탕체"/>
            </a:endParaRPr>
          </a:p>
          <a:p>
            <a:pPr eaLnBrk="1" hangingPunct="1">
              <a:lnSpc>
                <a:spcPct val="90000"/>
              </a:lnSpc>
            </a:pPr>
            <a:endParaRPr lang="ko-KR" altLang="en-US" sz="2800" dirty="0" smtClean="0">
              <a:ea typeface="굴림"/>
              <a:cs typeface="굴림"/>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214313"/>
            <a:ext cx="7772400" cy="928687"/>
          </a:xfrm>
        </p:spPr>
        <p:txBody>
          <a:bodyPr/>
          <a:lstStyle/>
          <a:p>
            <a:pPr eaLnBrk="1" fontAlgn="auto" hangingPunct="1">
              <a:spcAft>
                <a:spcPts val="0"/>
              </a:spcAft>
              <a:defRPr/>
            </a:pPr>
            <a:r>
              <a:rPr lang="en-US" altLang="ko-KR" dirty="0" err="1" smtClean="0">
                <a:solidFill>
                  <a:srgbClr val="000000"/>
                </a:solidFill>
                <a:ea typeface="굴림" charset="-127"/>
              </a:rPr>
              <a:t>Raynaud’s</a:t>
            </a:r>
            <a:r>
              <a:rPr lang="en-US" altLang="ko-KR" dirty="0" smtClean="0">
                <a:solidFill>
                  <a:srgbClr val="000000"/>
                </a:solidFill>
                <a:ea typeface="굴림" charset="-127"/>
              </a:rPr>
              <a:t> phenomenon</a:t>
            </a:r>
          </a:p>
        </p:txBody>
      </p:sp>
      <p:pic>
        <p:nvPicPr>
          <p:cNvPr id="41987" name="Picture 5" descr="E:\Images\Small\Chap10\10-C-1.jpg"/>
          <p:cNvPicPr>
            <a:picLocks noGrp="1" noChangeAspect="1" noChangeArrowheads="1"/>
          </p:cNvPicPr>
          <p:nvPr>
            <p:ph type="dgm" idx="1"/>
          </p:nvPr>
        </p:nvPicPr>
        <p:blipFill>
          <a:blip r:embed="rId2"/>
          <a:srcRect/>
          <a:stretch>
            <a:fillRect/>
          </a:stretch>
        </p:blipFill>
        <p:spPr>
          <a:xfrm>
            <a:off x="0" y="1428736"/>
            <a:ext cx="4143372" cy="4572032"/>
          </a:xfrm>
        </p:spPr>
      </p:pic>
      <p:pic>
        <p:nvPicPr>
          <p:cNvPr id="41988" name="Picture 5" descr="E:\Images\Small\Chap10\10-C-2.jpg"/>
          <p:cNvPicPr>
            <a:picLocks noChangeAspect="1" noChangeArrowheads="1"/>
          </p:cNvPicPr>
          <p:nvPr/>
        </p:nvPicPr>
        <p:blipFill>
          <a:blip r:embed="rId3"/>
          <a:srcRect b="8681"/>
          <a:stretch>
            <a:fillRect/>
          </a:stretch>
        </p:blipFill>
        <p:spPr bwMode="auto">
          <a:xfrm>
            <a:off x="4286250" y="1428736"/>
            <a:ext cx="485775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Text Placeholder 2"/>
          <p:cNvSpPr>
            <a:spLocks noGrp="1"/>
          </p:cNvSpPr>
          <p:nvPr>
            <p:ph type="body" sz="quarter" idx="13"/>
          </p:nvPr>
        </p:nvSpPr>
        <p:spPr/>
        <p:txBody>
          <a:bodyPr/>
          <a:lstStyle/>
          <a:p>
            <a:r>
              <a:rPr lang="en-US" dirty="0" smtClean="0"/>
              <a:t>Describe the epidemiology and pathophysiology of systemic sclerosis (</a:t>
            </a:r>
            <a:r>
              <a:rPr lang="en-US" dirty="0" err="1" smtClean="0"/>
              <a:t>SSc</a:t>
            </a:r>
            <a:r>
              <a:rPr lang="en-US" dirty="0" smtClean="0"/>
              <a:t>)</a:t>
            </a:r>
          </a:p>
          <a:p>
            <a:r>
              <a:rPr lang="en-US" dirty="0" smtClean="0"/>
              <a:t>Understand the typical disease presentation and clinical findings of </a:t>
            </a:r>
            <a:r>
              <a:rPr lang="en-US" dirty="0" err="1" smtClean="0"/>
              <a:t>SSc</a:t>
            </a:r>
            <a:endParaRPr lang="en-US" dirty="0" smtClean="0"/>
          </a:p>
          <a:p>
            <a:r>
              <a:rPr lang="en-US" dirty="0" smtClean="0"/>
              <a:t>Contrast limited cutaneous disease (</a:t>
            </a:r>
            <a:r>
              <a:rPr lang="en-US" dirty="0" err="1" smtClean="0"/>
              <a:t>lcSSc</a:t>
            </a:r>
            <a:r>
              <a:rPr lang="en-US" dirty="0" smtClean="0"/>
              <a:t>) and diffuse cutaneous disease (</a:t>
            </a:r>
            <a:r>
              <a:rPr lang="en-US" dirty="0" err="1" smtClean="0"/>
              <a:t>dcSSc</a:t>
            </a:r>
            <a:r>
              <a:rPr lang="en-US" dirty="0" smtClean="0"/>
              <a:t>)</a:t>
            </a:r>
          </a:p>
          <a:p>
            <a:r>
              <a:rPr lang="en-US" dirty="0" smtClean="0"/>
              <a:t>Describe the prognosis and possible complications of </a:t>
            </a:r>
            <a:r>
              <a:rPr lang="en-US" dirty="0" err="1" smtClean="0"/>
              <a:t>SSc</a:t>
            </a:r>
            <a:endParaRPr lang="en-US" dirty="0" smtClean="0"/>
          </a:p>
          <a:p>
            <a:r>
              <a:rPr lang="en-US" dirty="0" smtClean="0"/>
              <a:t>Outline the approach to treating and monitoring patients with </a:t>
            </a:r>
            <a:r>
              <a:rPr lang="en-US" dirty="0" err="1" smtClean="0"/>
              <a:t>SSc</a:t>
            </a:r>
            <a:endParaRPr lang="en-US" dirty="0" smtClean="0"/>
          </a:p>
          <a:p>
            <a:endParaRPr lang="en-US" dirty="0"/>
          </a:p>
        </p:txBody>
      </p:sp>
    </p:spTree>
    <p:custDataLst>
      <p:tags r:id="rId1"/>
    </p:custDataLst>
    <p:extLst>
      <p:ext uri="{BB962C8B-B14F-4D97-AF65-F5344CB8AC3E}">
        <p14:creationId xmlns:p14="http://schemas.microsoft.com/office/powerpoint/2010/main" val="3565884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ko-KR" dirty="0" smtClean="0">
                <a:solidFill>
                  <a:srgbClr val="000000"/>
                </a:solidFill>
                <a:ea typeface="굴림" charset="-127"/>
              </a:rPr>
              <a:t>Terminal digit </a:t>
            </a:r>
            <a:r>
              <a:rPr lang="en-US" altLang="ko-KR" dirty="0" err="1" smtClean="0">
                <a:solidFill>
                  <a:srgbClr val="000000"/>
                </a:solidFill>
                <a:ea typeface="굴림" charset="-127"/>
              </a:rPr>
              <a:t>resorption</a:t>
            </a:r>
            <a:endParaRPr lang="en-US" altLang="ko-KR" dirty="0" smtClean="0">
              <a:solidFill>
                <a:srgbClr val="000000"/>
              </a:solidFill>
              <a:ea typeface="굴림" charset="-127"/>
            </a:endParaRPr>
          </a:p>
        </p:txBody>
      </p:sp>
      <p:pic>
        <p:nvPicPr>
          <p:cNvPr id="45059" name="Picture 5" descr="E:\Images\Small\Chap10\10-C-7.jpg"/>
          <p:cNvPicPr>
            <a:picLocks noGrp="1" noChangeAspect="1" noChangeArrowheads="1"/>
          </p:cNvPicPr>
          <p:nvPr>
            <p:ph type="dgm" idx="1"/>
          </p:nvPr>
        </p:nvPicPr>
        <p:blipFill>
          <a:blip r:embed="rId2"/>
          <a:stretch>
            <a:fillRect/>
          </a:stretch>
        </p:blipFill>
        <p:spPr>
          <a:xfrm>
            <a:off x="1970088" y="1946275"/>
            <a:ext cx="6172200" cy="4114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fontAlgn="auto" hangingPunct="1">
              <a:spcAft>
                <a:spcPts val="0"/>
              </a:spcAft>
              <a:defRPr/>
            </a:pPr>
            <a:r>
              <a:rPr lang="en-CA" dirty="0">
                <a:solidFill>
                  <a:srgbClr val="000000"/>
                </a:solidFill>
              </a:rPr>
              <a:t>Digital ulcers – evidence of vascular disease</a:t>
            </a:r>
          </a:p>
        </p:txBody>
      </p:sp>
      <p:sp>
        <p:nvSpPr>
          <p:cNvPr id="46083" name="Rectangle 3"/>
          <p:cNvSpPr>
            <a:spLocks noGrp="1" noChangeArrowheads="1"/>
          </p:cNvSpPr>
          <p:nvPr>
            <p:ph idx="1"/>
          </p:nvPr>
        </p:nvSpPr>
        <p:spPr/>
        <p:txBody>
          <a:bodyPr/>
          <a:lstStyle/>
          <a:p>
            <a:pPr eaLnBrk="1" hangingPunct="1"/>
            <a:endParaRPr lang="en-US" smtClean="0"/>
          </a:p>
        </p:txBody>
      </p:sp>
      <p:pic>
        <p:nvPicPr>
          <p:cNvPr id="46084" name="Picture 4" descr="M24041-133-f18"/>
          <p:cNvPicPr>
            <a:picLocks noChangeAspect="1" noChangeArrowheads="1"/>
          </p:cNvPicPr>
          <p:nvPr/>
        </p:nvPicPr>
        <p:blipFill>
          <a:blip r:embed="rId2"/>
          <a:srcRect/>
          <a:stretch>
            <a:fillRect/>
          </a:stretch>
        </p:blipFill>
        <p:spPr bwMode="auto">
          <a:xfrm>
            <a:off x="971550" y="1773238"/>
            <a:ext cx="2552700" cy="2600325"/>
          </a:xfrm>
          <a:prstGeom prst="rect">
            <a:avLst/>
          </a:prstGeom>
          <a:noFill/>
          <a:ln w="9525">
            <a:noFill/>
            <a:miter lim="800000"/>
            <a:headEnd/>
            <a:tailEnd/>
          </a:ln>
        </p:spPr>
      </p:pic>
      <p:pic>
        <p:nvPicPr>
          <p:cNvPr id="46085" name="Picture 5" descr="16"/>
          <p:cNvPicPr>
            <a:picLocks noChangeAspect="1" noChangeArrowheads="1"/>
          </p:cNvPicPr>
          <p:nvPr/>
        </p:nvPicPr>
        <p:blipFill>
          <a:blip r:embed="rId3"/>
          <a:srcRect/>
          <a:stretch>
            <a:fillRect/>
          </a:stretch>
        </p:blipFill>
        <p:spPr bwMode="auto">
          <a:xfrm>
            <a:off x="3132138" y="2349500"/>
            <a:ext cx="5619750" cy="3800475"/>
          </a:xfrm>
          <a:prstGeom prst="rect">
            <a:avLst/>
          </a:prstGeom>
          <a:noFill/>
          <a:ln w="9525">
            <a:noFill/>
            <a:miter lim="800000"/>
            <a:headEnd/>
            <a:tailEnd/>
          </a:ln>
        </p:spPr>
      </p:pic>
      <p:pic>
        <p:nvPicPr>
          <p:cNvPr id="46086" name="Picture 6" descr="M24041-133-f06"/>
          <p:cNvPicPr>
            <a:picLocks noChangeAspect="1" noChangeArrowheads="1"/>
          </p:cNvPicPr>
          <p:nvPr/>
        </p:nvPicPr>
        <p:blipFill>
          <a:blip r:embed="rId4"/>
          <a:srcRect/>
          <a:stretch>
            <a:fillRect/>
          </a:stretch>
        </p:blipFill>
        <p:spPr bwMode="auto">
          <a:xfrm>
            <a:off x="755650" y="4295775"/>
            <a:ext cx="352425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CA" dirty="0" err="1" smtClean="0">
                <a:solidFill>
                  <a:srgbClr val="000000"/>
                </a:solidFill>
              </a:rPr>
              <a:t>Telangiectasia</a:t>
            </a:r>
            <a:endParaRPr lang="en-CA" dirty="0">
              <a:solidFill>
                <a:srgbClr val="000000"/>
              </a:solidFill>
            </a:endParaRPr>
          </a:p>
        </p:txBody>
      </p:sp>
      <p:pic>
        <p:nvPicPr>
          <p:cNvPr id="43011" name="Picture 4"/>
          <p:cNvPicPr>
            <a:picLocks noGrp="1" noChangeAspect="1" noChangeArrowheads="1"/>
          </p:cNvPicPr>
          <p:nvPr>
            <p:ph idx="1"/>
          </p:nvPr>
        </p:nvPicPr>
        <p:blipFill>
          <a:blip r:embed="rId2"/>
          <a:srcRect/>
          <a:stretch>
            <a:fillRect/>
          </a:stretch>
        </p:blipFill>
        <p:spPr>
          <a:xfrm>
            <a:off x="2411413" y="1773238"/>
            <a:ext cx="2860675" cy="4525962"/>
          </a:xfrm>
          <a:noFill/>
        </p:spPr>
      </p:pic>
      <p:pic>
        <p:nvPicPr>
          <p:cNvPr id="43012" name="Picture 3" descr="loadBinary"/>
          <p:cNvPicPr>
            <a:picLocks noChangeAspect="1" noChangeArrowheads="1"/>
          </p:cNvPicPr>
          <p:nvPr/>
        </p:nvPicPr>
        <p:blipFill>
          <a:blip r:embed="rId3"/>
          <a:srcRect/>
          <a:stretch>
            <a:fillRect/>
          </a:stretch>
        </p:blipFill>
        <p:spPr bwMode="auto">
          <a:xfrm>
            <a:off x="0" y="1773238"/>
            <a:ext cx="2411413" cy="2009775"/>
          </a:xfrm>
          <a:prstGeom prst="rect">
            <a:avLst/>
          </a:prstGeom>
          <a:noFill/>
          <a:ln w="9525">
            <a:noFill/>
            <a:miter lim="800000"/>
            <a:headEnd/>
            <a:tailEnd/>
          </a:ln>
        </p:spPr>
      </p:pic>
      <p:pic>
        <p:nvPicPr>
          <p:cNvPr id="43013" name="Picture 5"/>
          <p:cNvPicPr>
            <a:picLocks noChangeAspect="1" noChangeArrowheads="1"/>
          </p:cNvPicPr>
          <p:nvPr/>
        </p:nvPicPr>
        <p:blipFill>
          <a:blip r:embed="rId4"/>
          <a:srcRect/>
          <a:stretch>
            <a:fillRect/>
          </a:stretch>
        </p:blipFill>
        <p:spPr bwMode="auto">
          <a:xfrm>
            <a:off x="5364163" y="3573463"/>
            <a:ext cx="351472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44035" name="Rectangle 3"/>
          <p:cNvSpPr>
            <a:spLocks noGrp="1" noChangeArrowheads="1"/>
          </p:cNvSpPr>
          <p:nvPr>
            <p:ph idx="1"/>
          </p:nvPr>
        </p:nvSpPr>
        <p:spPr/>
        <p:txBody>
          <a:bodyPr/>
          <a:lstStyle/>
          <a:p>
            <a:pPr eaLnBrk="1" hangingPunct="1"/>
            <a:endParaRPr lang="en-US" smtClean="0"/>
          </a:p>
        </p:txBody>
      </p:sp>
      <p:pic>
        <p:nvPicPr>
          <p:cNvPr id="44036" name="Picture 4" descr="Photo of Symptoms of CREST syndrome, a type of scleroderma, of the left hand, showing telangiectasia (small red spots from dilated blood vessels), and erythrocyanosis (redness and swelling due to cold). CREST is a combination of calcinosis, Raynaud's phenomenon, esophageal motility disorders, sclerodactyly, and telangiectasia. (c) Dr. Isabelle Lazareth"/>
          <p:cNvPicPr>
            <a:picLocks noChangeAspect="1" noChangeArrowheads="1"/>
          </p:cNvPicPr>
          <p:nvPr/>
        </p:nvPicPr>
        <p:blipFill>
          <a:blip r:embed="rId2"/>
          <a:srcRect/>
          <a:stretch>
            <a:fillRect/>
          </a:stretch>
        </p:blipFill>
        <p:spPr bwMode="auto">
          <a:xfrm>
            <a:off x="155575" y="46038"/>
            <a:ext cx="4762500" cy="3171825"/>
          </a:xfrm>
          <a:prstGeom prst="rect">
            <a:avLst/>
          </a:prstGeom>
          <a:noFill/>
          <a:ln w="9525">
            <a:noFill/>
            <a:miter lim="800000"/>
            <a:headEnd/>
            <a:tailEnd/>
          </a:ln>
        </p:spPr>
      </p:pic>
      <p:pic>
        <p:nvPicPr>
          <p:cNvPr id="44037" name="Picture 5" descr="scleroderma_872"/>
          <p:cNvPicPr>
            <a:picLocks noChangeAspect="1" noChangeArrowheads="1"/>
          </p:cNvPicPr>
          <p:nvPr/>
        </p:nvPicPr>
        <p:blipFill>
          <a:blip r:embed="rId3"/>
          <a:srcRect/>
          <a:stretch>
            <a:fillRect/>
          </a:stretch>
        </p:blipFill>
        <p:spPr bwMode="auto">
          <a:xfrm>
            <a:off x="2314575" y="3143248"/>
            <a:ext cx="6829425" cy="3714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altLang="ko-KR" b="1" dirty="0">
                <a:solidFill>
                  <a:srgbClr val="000000"/>
                </a:solidFill>
                <a:ea typeface="바탕체"/>
                <a:cs typeface="바탕체"/>
              </a:rPr>
              <a:t>Skin involvement</a:t>
            </a:r>
            <a:r>
              <a:rPr lang="en-US" altLang="ko-KR" b="1" dirty="0">
                <a:ea typeface="바탕체"/>
                <a:cs typeface="바탕체"/>
              </a:rPr>
              <a:t/>
            </a:r>
            <a:br>
              <a:rPr lang="en-US" altLang="ko-KR" b="1" dirty="0">
                <a:ea typeface="바탕체"/>
                <a:cs typeface="바탕체"/>
              </a:rPr>
            </a:br>
            <a:endParaRPr lang="ar-IQ" dirty="0"/>
          </a:p>
        </p:txBody>
      </p:sp>
      <p:sp>
        <p:nvSpPr>
          <p:cNvPr id="3" name="عنصر نائب للمحتوى 2"/>
          <p:cNvSpPr>
            <a:spLocks noGrp="1"/>
          </p:cNvSpPr>
          <p:nvPr>
            <p:ph idx="1"/>
          </p:nvPr>
        </p:nvSpPr>
        <p:spPr>
          <a:xfrm>
            <a:off x="990600" y="1500174"/>
            <a:ext cx="7772400" cy="4443426"/>
          </a:xfrm>
        </p:spPr>
        <p:txBody>
          <a:bodyPr/>
          <a:lstStyle/>
          <a:p>
            <a:pPr algn="just" rtl="0" eaLnBrk="0" hangingPunct="0">
              <a:lnSpc>
                <a:spcPct val="110000"/>
              </a:lnSpc>
              <a:buNone/>
            </a:pPr>
            <a:r>
              <a:rPr lang="en-US" altLang="ko-KR" sz="2800" dirty="0" smtClean="0">
                <a:solidFill>
                  <a:srgbClr val="000000"/>
                </a:solidFill>
                <a:ea typeface="바탕체"/>
                <a:cs typeface="바탕체"/>
              </a:rPr>
              <a:t> </a:t>
            </a:r>
            <a:r>
              <a:rPr lang="en-US" altLang="ko-KR" sz="2800" b="1" dirty="0" smtClean="0">
                <a:solidFill>
                  <a:srgbClr val="000000"/>
                </a:solidFill>
                <a:ea typeface="바탕체"/>
                <a:cs typeface="바탕체"/>
              </a:rPr>
              <a:t>Stage</a:t>
            </a:r>
          </a:p>
          <a:p>
            <a:pPr marL="0" indent="0" algn="just" rtl="0" eaLnBrk="0" hangingPunct="0">
              <a:lnSpc>
                <a:spcPct val="110000"/>
              </a:lnSpc>
              <a:buClr>
                <a:srgbClr val="00B0F0"/>
              </a:buClr>
              <a:buNone/>
            </a:pPr>
            <a:r>
              <a:rPr lang="en-US" altLang="ko-KR" sz="2800" dirty="0" smtClean="0">
                <a:solidFill>
                  <a:srgbClr val="000000"/>
                </a:solidFill>
                <a:ea typeface="바탕체"/>
                <a:cs typeface="바탕체"/>
              </a:rPr>
              <a:t>  </a:t>
            </a:r>
            <a:r>
              <a:rPr lang="en-US" altLang="ko-KR" sz="2800" dirty="0" smtClean="0">
                <a:solidFill>
                  <a:srgbClr val="000000"/>
                </a:solidFill>
                <a:latin typeface="Calibri"/>
                <a:ea typeface="바탕체"/>
                <a:cs typeface="Calibri"/>
              </a:rPr>
              <a:t>❶</a:t>
            </a:r>
            <a:r>
              <a:rPr lang="ar-SA" altLang="ko-KR" sz="2800" dirty="0" smtClean="0">
                <a:solidFill>
                  <a:srgbClr val="000000"/>
                </a:solidFill>
                <a:latin typeface="Calibri"/>
                <a:ea typeface="바탕체"/>
                <a:cs typeface="Calibri"/>
              </a:rPr>
              <a:t> </a:t>
            </a:r>
            <a:r>
              <a:rPr lang="en-US" altLang="ko-KR" sz="2800" dirty="0" smtClean="0">
                <a:solidFill>
                  <a:srgbClr val="000000"/>
                </a:solidFill>
                <a:ea typeface="바탕체"/>
                <a:cs typeface="바탕체"/>
              </a:rPr>
              <a:t>edematous phase</a:t>
            </a:r>
          </a:p>
          <a:p>
            <a:pPr marL="0" indent="0" algn="just" rtl="0" eaLnBrk="0" hangingPunct="0">
              <a:lnSpc>
                <a:spcPct val="110000"/>
              </a:lnSpc>
              <a:buClr>
                <a:srgbClr val="00B0F0"/>
              </a:buClr>
              <a:buNone/>
            </a:pPr>
            <a:r>
              <a:rPr lang="en-US" altLang="ko-KR" sz="2800" dirty="0" smtClean="0">
                <a:solidFill>
                  <a:srgbClr val="000000"/>
                </a:solidFill>
                <a:ea typeface="바탕체"/>
                <a:cs typeface="바탕체"/>
              </a:rPr>
              <a:t>  </a:t>
            </a:r>
            <a:r>
              <a:rPr lang="en-US" altLang="ko-KR" sz="2800" dirty="0" smtClean="0">
                <a:solidFill>
                  <a:srgbClr val="000000"/>
                </a:solidFill>
                <a:latin typeface="Calibri"/>
                <a:ea typeface="바탕체"/>
                <a:cs typeface="Calibri"/>
              </a:rPr>
              <a:t>❷</a:t>
            </a:r>
            <a:r>
              <a:rPr lang="en-US" altLang="ko-KR" sz="2800" dirty="0" smtClean="0">
                <a:solidFill>
                  <a:srgbClr val="000000"/>
                </a:solidFill>
                <a:ea typeface="바탕체"/>
                <a:cs typeface="바탕체"/>
              </a:rPr>
              <a:t> </a:t>
            </a:r>
            <a:r>
              <a:rPr lang="en-US" altLang="ko-KR" sz="2800" dirty="0" err="1" smtClean="0">
                <a:solidFill>
                  <a:srgbClr val="000000"/>
                </a:solidFill>
                <a:ea typeface="바탕체"/>
                <a:cs typeface="바탕체"/>
              </a:rPr>
              <a:t>indurative</a:t>
            </a:r>
            <a:r>
              <a:rPr lang="en-US" altLang="ko-KR" sz="2800" dirty="0" smtClean="0">
                <a:solidFill>
                  <a:srgbClr val="000000"/>
                </a:solidFill>
                <a:ea typeface="바탕체"/>
                <a:cs typeface="바탕체"/>
              </a:rPr>
              <a:t> phase</a:t>
            </a:r>
          </a:p>
          <a:p>
            <a:pPr marL="0" indent="0" algn="just" rtl="0" eaLnBrk="0" hangingPunct="0">
              <a:lnSpc>
                <a:spcPct val="110000"/>
              </a:lnSpc>
              <a:buClr>
                <a:srgbClr val="00B0F0"/>
              </a:buClr>
              <a:buNone/>
            </a:pPr>
            <a:r>
              <a:rPr lang="en-US" altLang="ko-KR" sz="2800" dirty="0" smtClean="0">
                <a:solidFill>
                  <a:srgbClr val="000000"/>
                </a:solidFill>
                <a:ea typeface="바탕체"/>
                <a:cs typeface="바탕체"/>
              </a:rPr>
              <a:t>  </a:t>
            </a:r>
            <a:r>
              <a:rPr lang="en-US" altLang="ko-KR" sz="2800" dirty="0" smtClean="0">
                <a:solidFill>
                  <a:srgbClr val="000000"/>
                </a:solidFill>
                <a:latin typeface="Calibri"/>
                <a:ea typeface="바탕체"/>
                <a:cs typeface="Calibri"/>
              </a:rPr>
              <a:t>❸</a:t>
            </a:r>
            <a:r>
              <a:rPr lang="ar-SA" altLang="ko-KR" sz="2800" dirty="0" smtClean="0">
                <a:solidFill>
                  <a:srgbClr val="000000"/>
                </a:solidFill>
                <a:latin typeface="Calibri"/>
                <a:ea typeface="바탕체"/>
                <a:cs typeface="Calibri"/>
              </a:rPr>
              <a:t> </a:t>
            </a:r>
            <a:r>
              <a:rPr lang="en-US" altLang="ko-KR" sz="2800" dirty="0" smtClean="0">
                <a:solidFill>
                  <a:srgbClr val="000000"/>
                </a:solidFill>
                <a:ea typeface="바탕체"/>
                <a:cs typeface="바탕체"/>
              </a:rPr>
              <a:t>atrophic phase</a:t>
            </a:r>
          </a:p>
          <a:p>
            <a:pPr algn="just" rtl="0" eaLnBrk="0" hangingPunct="0">
              <a:lnSpc>
                <a:spcPct val="110000"/>
              </a:lnSpc>
              <a:buNone/>
            </a:pPr>
            <a:endParaRPr lang="en-US" altLang="ko-KR" sz="2800" dirty="0" smtClean="0">
              <a:solidFill>
                <a:srgbClr val="000000"/>
              </a:solidFill>
              <a:ea typeface="바탕체"/>
              <a:cs typeface="바탕체"/>
            </a:endParaRPr>
          </a:p>
          <a:p>
            <a:pPr algn="just" rtl="0" eaLnBrk="0" hangingPunct="0">
              <a:lnSpc>
                <a:spcPct val="110000"/>
              </a:lnSpc>
              <a:buNone/>
            </a:pPr>
            <a:r>
              <a:rPr lang="en-US" altLang="ko-KR" sz="2800" dirty="0" smtClean="0">
                <a:solidFill>
                  <a:srgbClr val="000000"/>
                </a:solidFill>
                <a:ea typeface="바탕체"/>
                <a:cs typeface="바탕체"/>
              </a:rPr>
              <a:t>   firm, thickened bound to underlying soft tissue</a:t>
            </a:r>
          </a:p>
          <a:p>
            <a:pPr algn="just" rtl="0" eaLnBrk="0" hangingPunct="0">
              <a:lnSpc>
                <a:spcPct val="110000"/>
              </a:lnSpc>
              <a:buNone/>
            </a:pPr>
            <a:r>
              <a:rPr lang="en-US" altLang="ko-KR" sz="2800" dirty="0" smtClean="0">
                <a:solidFill>
                  <a:srgbClr val="000000"/>
                </a:solidFill>
                <a:ea typeface="바탕체"/>
                <a:cs typeface="바탕체"/>
              </a:rPr>
              <a:t>   decrease in range of motion, loss of facial expression, inability to open mouth </a:t>
            </a:r>
            <a:r>
              <a:rPr lang="en-US" altLang="ko-KR" dirty="0" smtClean="0">
                <a:ea typeface="바탕체"/>
                <a:cs typeface="바탕체"/>
              </a:rPr>
              <a:t>fully</a:t>
            </a:r>
            <a:endParaRPr lang="ko-KR" altLang="en-US" dirty="0" smtClean="0">
              <a:ea typeface="바탕체"/>
              <a:cs typeface="바탕체"/>
            </a:endParaRPr>
          </a:p>
          <a:p>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fontAlgn="auto" hangingPunct="1">
              <a:spcAft>
                <a:spcPts val="0"/>
              </a:spcAft>
              <a:defRPr/>
            </a:pPr>
            <a:endParaRPr lang="en-US" dirty="0">
              <a:solidFill>
                <a:schemeClr val="tx2">
                  <a:satMod val="200000"/>
                </a:schemeClr>
              </a:solidFill>
            </a:endParaRPr>
          </a:p>
        </p:txBody>
      </p:sp>
      <p:sp>
        <p:nvSpPr>
          <p:cNvPr id="54275" name="Rectangle 3"/>
          <p:cNvSpPr>
            <a:spLocks noGrp="1" noChangeArrowheads="1"/>
          </p:cNvSpPr>
          <p:nvPr>
            <p:ph idx="1"/>
          </p:nvPr>
        </p:nvSpPr>
        <p:spPr>
          <a:xfrm>
            <a:off x="785786" y="333375"/>
            <a:ext cx="8001027" cy="5975350"/>
          </a:xfrm>
        </p:spPr>
        <p:txBody>
          <a:bodyPr/>
          <a:lstStyle/>
          <a:p>
            <a:pPr algn="l" rtl="0" eaLnBrk="1" hangingPunct="1">
              <a:buClr>
                <a:srgbClr val="00B0F0"/>
              </a:buClr>
              <a:buFont typeface="Calibri" pitchFamily="34" charset="0"/>
              <a:buChar char="●"/>
            </a:pPr>
            <a:r>
              <a:rPr lang="en-CA" sz="3600" dirty="0" smtClean="0">
                <a:solidFill>
                  <a:srgbClr val="000000"/>
                </a:solidFill>
              </a:rPr>
              <a:t>Thick</a:t>
            </a:r>
          </a:p>
          <a:p>
            <a:pPr algn="l" rtl="0" eaLnBrk="1" hangingPunct="1">
              <a:buClr>
                <a:srgbClr val="00B0F0"/>
              </a:buClr>
              <a:buFont typeface="Calibri" pitchFamily="34" charset="0"/>
              <a:buChar char="●"/>
            </a:pPr>
            <a:r>
              <a:rPr lang="en-CA" sz="3600" dirty="0" smtClean="0">
                <a:solidFill>
                  <a:srgbClr val="000000"/>
                </a:solidFill>
              </a:rPr>
              <a:t>Shiny</a:t>
            </a:r>
          </a:p>
          <a:p>
            <a:pPr algn="l" rtl="0" eaLnBrk="1" hangingPunct="1">
              <a:buClr>
                <a:srgbClr val="00B0F0"/>
              </a:buClr>
              <a:buFont typeface="Calibri" pitchFamily="34" charset="0"/>
              <a:buChar char="●"/>
            </a:pPr>
            <a:r>
              <a:rPr lang="en-CA" sz="3600" dirty="0" smtClean="0">
                <a:solidFill>
                  <a:srgbClr val="000000"/>
                </a:solidFill>
              </a:rPr>
              <a:t>Taught</a:t>
            </a:r>
          </a:p>
          <a:p>
            <a:pPr algn="l" rtl="0" eaLnBrk="1" hangingPunct="1">
              <a:buClr>
                <a:srgbClr val="00B0F0"/>
              </a:buClr>
              <a:buFont typeface="Calibri" pitchFamily="34" charset="0"/>
              <a:buChar char="●"/>
            </a:pPr>
            <a:r>
              <a:rPr lang="en-CA" sz="3600" dirty="0" smtClean="0">
                <a:solidFill>
                  <a:srgbClr val="000000"/>
                </a:solidFill>
              </a:rPr>
              <a:t>Tightly adheres to underlying tissue so cannot be easily pickup</a:t>
            </a:r>
          </a:p>
          <a:p>
            <a:pPr algn="l" rtl="0" eaLnBrk="1" hangingPunct="1">
              <a:buClr>
                <a:srgbClr val="00B0F0"/>
              </a:buClr>
              <a:buFont typeface="Calibri" pitchFamily="34" charset="0"/>
              <a:buChar char="●"/>
            </a:pPr>
            <a:r>
              <a:rPr lang="en-CA" sz="3600" dirty="0" smtClean="0">
                <a:solidFill>
                  <a:srgbClr val="000000"/>
                </a:solidFill>
              </a:rPr>
              <a:t>Creases disappear</a:t>
            </a:r>
          </a:p>
          <a:p>
            <a:pPr algn="l" rtl="0" eaLnBrk="1" hangingPunct="1">
              <a:buClr>
                <a:srgbClr val="00B0F0"/>
              </a:buClr>
              <a:buFont typeface="Calibri" pitchFamily="34" charset="0"/>
              <a:buChar char="●"/>
            </a:pPr>
            <a:r>
              <a:rPr lang="en-CA" sz="3600" dirty="0" smtClean="0">
                <a:solidFill>
                  <a:srgbClr val="000000"/>
                </a:solidFill>
              </a:rPr>
              <a:t>May become hyper- or hypo-pigmented</a:t>
            </a:r>
          </a:p>
          <a:p>
            <a:pPr algn="l" rtl="0" eaLnBrk="1" hangingPunct="1">
              <a:buClr>
                <a:srgbClr val="00B0F0"/>
              </a:buClr>
              <a:buFont typeface="Calibri" pitchFamily="34" charset="0"/>
              <a:buChar char="●"/>
            </a:pPr>
            <a:r>
              <a:rPr lang="en-CA" sz="3600" dirty="0" smtClean="0">
                <a:solidFill>
                  <a:srgbClr val="000000"/>
                </a:solidFill>
              </a:rPr>
              <a:t>Hair loss</a:t>
            </a:r>
          </a:p>
          <a:p>
            <a:pPr algn="l" rtl="0" eaLnBrk="1" hangingPunct="1">
              <a:buClr>
                <a:srgbClr val="00B0F0"/>
              </a:buClr>
              <a:buFont typeface="Calibri" pitchFamily="34" charset="0"/>
              <a:buChar char="●"/>
            </a:pPr>
            <a:r>
              <a:rPr lang="en-CA" sz="3600" dirty="0" smtClean="0">
                <a:solidFill>
                  <a:srgbClr val="000000"/>
                </a:solidFill>
              </a:rPr>
              <a:t>Decreased sweating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ko-KR" smtClean="0">
                <a:ea typeface="굴림" charset="-127"/>
              </a:rPr>
              <a:t>Edematous phase</a:t>
            </a:r>
          </a:p>
        </p:txBody>
      </p:sp>
      <p:pic>
        <p:nvPicPr>
          <p:cNvPr id="19459" name="Picture 5" descr="E:\Images\Small\Chap10\10-C-3.jpg"/>
          <p:cNvPicPr>
            <a:picLocks noGrp="1" noChangeAspect="1" noChangeArrowheads="1"/>
          </p:cNvPicPr>
          <p:nvPr>
            <p:ph type="dgm" idx="1"/>
          </p:nvPr>
        </p:nvPicPr>
        <p:blipFill>
          <a:blip r:embed="rId2"/>
          <a:srcRect/>
          <a:stretch>
            <a:fillRect/>
          </a:stretch>
        </p:blipFill>
        <p:spPr>
          <a:xfrm>
            <a:off x="1707444" y="1946275"/>
            <a:ext cx="6695723" cy="4114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ko-KR" smtClean="0">
                <a:ea typeface="굴림" charset="-127"/>
              </a:rPr>
              <a:t>Skin Induration</a:t>
            </a:r>
          </a:p>
        </p:txBody>
      </p:sp>
      <p:pic>
        <p:nvPicPr>
          <p:cNvPr id="20483" name="Picture 5" descr="E:\Images\Small\Chap10\10-C-5.jpg"/>
          <p:cNvPicPr>
            <a:picLocks noGrp="1" noChangeAspect="1" noChangeArrowheads="1"/>
          </p:cNvPicPr>
          <p:nvPr>
            <p:ph type="dgm" idx="1"/>
          </p:nvPr>
        </p:nvPicPr>
        <p:blipFill>
          <a:blip r:embed="rId2"/>
          <a:srcRect/>
          <a:stretch>
            <a:fillRect/>
          </a:stretch>
        </p:blipFill>
        <p:spPr>
          <a:xfrm>
            <a:off x="1707444" y="1946275"/>
            <a:ext cx="6695723" cy="4114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ko-KR" smtClean="0">
                <a:ea typeface="굴림" charset="-127"/>
              </a:rPr>
              <a:t>Acrosclerosis</a:t>
            </a:r>
          </a:p>
        </p:txBody>
      </p:sp>
      <p:pic>
        <p:nvPicPr>
          <p:cNvPr id="21507" name="Picture 5" descr="E:\Images\Small\Chap10\10-C-6.jpg"/>
          <p:cNvPicPr>
            <a:picLocks noGrp="1" noChangeAspect="1" noChangeArrowheads="1"/>
          </p:cNvPicPr>
          <p:nvPr>
            <p:ph type="dgm" idx="1"/>
          </p:nvPr>
        </p:nvPicPr>
        <p:blipFill>
          <a:blip r:embed="rId2"/>
          <a:srcRect/>
          <a:stretch>
            <a:fillRect/>
          </a:stretch>
        </p:blipFill>
        <p:spPr>
          <a:xfrm>
            <a:off x="1707444" y="1946275"/>
            <a:ext cx="6695723" cy="4114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CA"/>
              <a:t>Facial changes</a:t>
            </a:r>
          </a:p>
        </p:txBody>
      </p:sp>
      <p:sp>
        <p:nvSpPr>
          <p:cNvPr id="44035" name="Rectangle 3"/>
          <p:cNvSpPr>
            <a:spLocks noGrp="1" noChangeArrowheads="1"/>
          </p:cNvSpPr>
          <p:nvPr>
            <p:ph type="body" sz="half" idx="1"/>
          </p:nvPr>
        </p:nvSpPr>
        <p:spPr/>
        <p:txBody>
          <a:bodyPr/>
          <a:lstStyle/>
          <a:p>
            <a:pPr algn="l" rtl="0">
              <a:buClr>
                <a:srgbClr val="00B0F0"/>
              </a:buClr>
              <a:buFont typeface="Calibri" pitchFamily="34" charset="0"/>
              <a:buChar char="●"/>
            </a:pPr>
            <a:r>
              <a:rPr lang="en-CA" dirty="0"/>
              <a:t>Pinched nose </a:t>
            </a:r>
          </a:p>
          <a:p>
            <a:pPr algn="l" rtl="0">
              <a:buClr>
                <a:srgbClr val="00B0F0"/>
              </a:buClr>
              <a:buFont typeface="Calibri" pitchFamily="34" charset="0"/>
              <a:buChar char="●"/>
            </a:pPr>
            <a:r>
              <a:rPr lang="en-CA" dirty="0" smtClean="0"/>
              <a:t>Cannot elevate </a:t>
            </a:r>
            <a:r>
              <a:rPr lang="en-CA" dirty="0"/>
              <a:t>eyelids</a:t>
            </a:r>
          </a:p>
          <a:p>
            <a:pPr algn="l" rtl="0">
              <a:buClr>
                <a:srgbClr val="00B0F0"/>
              </a:buClr>
              <a:buFont typeface="Calibri" pitchFamily="34" charset="0"/>
              <a:buChar char="●"/>
            </a:pPr>
            <a:r>
              <a:rPr lang="en-CA" dirty="0"/>
              <a:t>Lip thinning and retraction</a:t>
            </a:r>
          </a:p>
        </p:txBody>
      </p:sp>
      <p:sp>
        <p:nvSpPr>
          <p:cNvPr id="44036" name="Rectangle 4"/>
          <p:cNvSpPr>
            <a:spLocks noGrp="1" noChangeArrowheads="1"/>
          </p:cNvSpPr>
          <p:nvPr>
            <p:ph type="body" sz="half" idx="2"/>
          </p:nvPr>
        </p:nvSpPr>
        <p:spPr/>
        <p:txBody>
          <a:bodyPr/>
          <a:lstStyle/>
          <a:p>
            <a:endParaRPr lang="ar-IQ"/>
          </a:p>
        </p:txBody>
      </p:sp>
      <p:pic>
        <p:nvPicPr>
          <p:cNvPr id="44037" name="Picture 5" descr="print4"/>
          <p:cNvPicPr>
            <a:picLocks noChangeAspect="1" noChangeArrowheads="1"/>
          </p:cNvPicPr>
          <p:nvPr/>
        </p:nvPicPr>
        <p:blipFill>
          <a:blip r:embed="rId2"/>
          <a:srcRect/>
          <a:stretch>
            <a:fillRect/>
          </a:stretch>
        </p:blipFill>
        <p:spPr bwMode="auto">
          <a:xfrm>
            <a:off x="4499992" y="1340768"/>
            <a:ext cx="3929090" cy="54451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8520" y="25159"/>
            <a:ext cx="8229600" cy="58018"/>
          </a:xfrm>
        </p:spPr>
        <p:txBody>
          <a:bodyPr>
            <a:normAutofit fontScale="90000"/>
          </a:bodyPr>
          <a:lstStyle/>
          <a:p>
            <a:endParaRPr lang="ar-IQ" dirty="0"/>
          </a:p>
        </p:txBody>
      </p:sp>
      <p:sp>
        <p:nvSpPr>
          <p:cNvPr id="3" name="عنصر نائب للمحتوى 2"/>
          <p:cNvSpPr>
            <a:spLocks noGrp="1"/>
          </p:cNvSpPr>
          <p:nvPr>
            <p:ph idx="1"/>
          </p:nvPr>
        </p:nvSpPr>
        <p:spPr>
          <a:xfrm>
            <a:off x="323528" y="836712"/>
            <a:ext cx="8229600" cy="6633093"/>
          </a:xfrm>
        </p:spPr>
        <p:txBody>
          <a:bodyPr>
            <a:normAutofit/>
          </a:bodyPr>
          <a:lstStyle/>
          <a:p>
            <a:pPr algn="l" rtl="0">
              <a:buNone/>
            </a:pPr>
            <a:r>
              <a:rPr lang="en-US" sz="2400" dirty="0" smtClean="0"/>
              <a:t>     </a:t>
            </a:r>
            <a:r>
              <a:rPr lang="en-US" sz="2400" b="1" dirty="0" smtClean="0"/>
              <a:t>QUES/</a:t>
            </a:r>
            <a:r>
              <a:rPr lang="en-US" sz="2400" dirty="0" smtClean="0"/>
              <a:t>A39-year-old </a:t>
            </a:r>
            <a:r>
              <a:rPr lang="en-US" sz="2400" dirty="0"/>
              <a:t>woman complains of developing painful pale fingers on cold exposure for the past 5 years. Recently, she has noticed </a:t>
            </a:r>
            <a:r>
              <a:rPr lang="en-US" sz="2400" dirty="0" smtClean="0"/>
              <a:t>swollen fingers </a:t>
            </a:r>
            <a:r>
              <a:rPr lang="en-US" sz="2400" dirty="0"/>
              <a:t>and tight skin, which limit flexion and extension. She also has new abdominal symptoms that are bothersome. On examination, </a:t>
            </a:r>
            <a:r>
              <a:rPr lang="en-US" sz="2400" dirty="0" smtClean="0"/>
              <a:t>the skin </a:t>
            </a:r>
            <a:r>
              <a:rPr lang="en-US" sz="2400" dirty="0"/>
              <a:t>on the fingers is smooth and shiny with associated edema. The rest of the examination is normal.</a:t>
            </a:r>
          </a:p>
          <a:p>
            <a:pPr algn="l" rtl="0">
              <a:buNone/>
            </a:pPr>
            <a:r>
              <a:rPr lang="en-US" sz="2400" dirty="0"/>
              <a:t> </a:t>
            </a:r>
          </a:p>
          <a:p>
            <a:pPr algn="l" rtl="0">
              <a:buNone/>
            </a:pPr>
            <a:r>
              <a:rPr lang="en-US" sz="2400" dirty="0">
                <a:solidFill>
                  <a:srgbClr val="002060"/>
                </a:solidFill>
              </a:rPr>
              <a:t>A. What is the most likely diagnosis ?</a:t>
            </a:r>
          </a:p>
          <a:p>
            <a:pPr algn="l" rtl="0">
              <a:buNone/>
            </a:pPr>
            <a:r>
              <a:rPr lang="en-US" sz="2400" dirty="0">
                <a:solidFill>
                  <a:srgbClr val="002060"/>
                </a:solidFill>
              </a:rPr>
              <a:t>B. What is the most specific </a:t>
            </a:r>
            <a:r>
              <a:rPr lang="en-US" sz="2400" dirty="0" err="1">
                <a:solidFill>
                  <a:srgbClr val="002060"/>
                </a:solidFill>
              </a:rPr>
              <a:t>autoantibodies</a:t>
            </a:r>
            <a:r>
              <a:rPr lang="en-US" sz="2400" dirty="0">
                <a:solidFill>
                  <a:srgbClr val="002060"/>
                </a:solidFill>
              </a:rPr>
              <a:t>  test for diagnosis ?</a:t>
            </a:r>
          </a:p>
          <a:p>
            <a:pPr algn="l" rtl="0">
              <a:buNone/>
            </a:pPr>
            <a:r>
              <a:rPr lang="en-US" sz="2400" dirty="0">
                <a:solidFill>
                  <a:srgbClr val="002060"/>
                </a:solidFill>
              </a:rPr>
              <a:t>C. What is  the most appropriate step in management?</a:t>
            </a:r>
          </a:p>
          <a:p>
            <a:endParaRPr lang="ar-IQ" dirty="0">
              <a:solidFill>
                <a:srgbClr val="002060"/>
              </a:solidFill>
            </a:endParaRPr>
          </a:p>
        </p:txBody>
      </p:sp>
    </p:spTree>
    <p:extLst>
      <p:ext uri="{BB962C8B-B14F-4D97-AF65-F5344CB8AC3E}">
        <p14:creationId xmlns:p14="http://schemas.microsoft.com/office/powerpoint/2010/main" val="1651510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ko-KR" dirty="0" smtClean="0">
                <a:solidFill>
                  <a:schemeClr val="tx1"/>
                </a:solidFill>
                <a:ea typeface="바탕체"/>
                <a:cs typeface="Arial" pitchFamily="34" charset="0"/>
              </a:rPr>
              <a:t>Intestinal involvement</a:t>
            </a:r>
            <a:endParaRPr lang="ar-IQ" dirty="0">
              <a:solidFill>
                <a:schemeClr val="tx1"/>
              </a:solidFill>
            </a:endParaRPr>
          </a:p>
        </p:txBody>
      </p:sp>
      <p:sp>
        <p:nvSpPr>
          <p:cNvPr id="3" name="عنصر نائب للمحتوى 2"/>
          <p:cNvSpPr>
            <a:spLocks noGrp="1"/>
          </p:cNvSpPr>
          <p:nvPr>
            <p:ph idx="1"/>
          </p:nvPr>
        </p:nvSpPr>
        <p:spPr/>
        <p:txBody>
          <a:bodyPr>
            <a:normAutofit fontScale="92500" lnSpcReduction="10000"/>
          </a:bodyPr>
          <a:lstStyle/>
          <a:p>
            <a:pPr algn="l" rtl="0" eaLnBrk="0" hangingPunct="0">
              <a:lnSpc>
                <a:spcPct val="140000"/>
              </a:lnSpc>
              <a:buClr>
                <a:srgbClr val="00B0F0"/>
              </a:buClr>
              <a:buFont typeface="Calibri" pitchFamily="34" charset="0"/>
              <a:buChar char="●"/>
            </a:pPr>
            <a:r>
              <a:rPr lang="en-US" altLang="ko-KR" sz="2400" dirty="0" smtClean="0">
                <a:solidFill>
                  <a:srgbClr val="000000"/>
                </a:solidFill>
                <a:ea typeface="바탕체"/>
                <a:cs typeface="Arial" pitchFamily="34" charset="0"/>
              </a:rPr>
              <a:t> </a:t>
            </a:r>
            <a:r>
              <a:rPr lang="en-US" altLang="ko-KR" sz="2400" b="1" dirty="0" smtClean="0">
                <a:solidFill>
                  <a:srgbClr val="000000"/>
                </a:solidFill>
                <a:ea typeface="바탕체"/>
                <a:cs typeface="Arial" pitchFamily="34" charset="0"/>
              </a:rPr>
              <a:t>Esophagus:</a:t>
            </a:r>
            <a:r>
              <a:rPr lang="en-US" altLang="ko-KR" sz="2400" dirty="0" smtClean="0">
                <a:solidFill>
                  <a:srgbClr val="000000"/>
                </a:solidFill>
                <a:ea typeface="바탕체"/>
                <a:cs typeface="Arial" pitchFamily="34" charset="0"/>
              </a:rPr>
              <a:t> </a:t>
            </a:r>
            <a:r>
              <a:rPr lang="en-US" altLang="ko-KR" sz="2400" dirty="0" err="1" smtClean="0">
                <a:solidFill>
                  <a:srgbClr val="000000"/>
                </a:solidFill>
                <a:ea typeface="바탕체"/>
                <a:cs typeface="Arial" pitchFamily="34" charset="0"/>
              </a:rPr>
              <a:t>hypomotility</a:t>
            </a:r>
            <a:r>
              <a:rPr lang="en-US" altLang="ko-KR" sz="2400" dirty="0" smtClean="0">
                <a:solidFill>
                  <a:srgbClr val="000000"/>
                </a:solidFill>
                <a:ea typeface="바탕체"/>
                <a:cs typeface="Arial" pitchFamily="34" charset="0"/>
              </a:rPr>
              <a:t> and retrosternal pain, </a:t>
            </a:r>
          </a:p>
          <a:p>
            <a:pPr marL="0" indent="0" algn="l" eaLnBrk="0" hangingPunct="0">
              <a:lnSpc>
                <a:spcPct val="140000"/>
              </a:lnSpc>
              <a:buClr>
                <a:srgbClr val="00B0F0"/>
              </a:buClr>
              <a:buNone/>
            </a:pPr>
            <a:r>
              <a:rPr lang="en-US" altLang="ko-KR" sz="2400" dirty="0" smtClean="0">
                <a:solidFill>
                  <a:srgbClr val="000000"/>
                </a:solidFill>
                <a:ea typeface="바탕체"/>
                <a:cs typeface="Arial" pitchFamily="34" charset="0"/>
              </a:rPr>
              <a:t>				     reflux </a:t>
            </a:r>
            <a:r>
              <a:rPr lang="en-US" altLang="ko-KR" sz="2400" dirty="0" err="1" smtClean="0">
                <a:solidFill>
                  <a:srgbClr val="000000"/>
                </a:solidFill>
                <a:ea typeface="바탕체"/>
                <a:cs typeface="Arial" pitchFamily="34" charset="0"/>
              </a:rPr>
              <a:t>esophagitis</a:t>
            </a:r>
            <a:r>
              <a:rPr lang="en-US" altLang="ko-KR" sz="2400" dirty="0" smtClean="0">
                <a:solidFill>
                  <a:srgbClr val="000000"/>
                </a:solidFill>
                <a:ea typeface="바탕체"/>
                <a:cs typeface="Arial" pitchFamily="34" charset="0"/>
              </a:rPr>
              <a:t>, stricture</a:t>
            </a:r>
          </a:p>
          <a:p>
            <a:pPr algn="l" rtl="0" eaLnBrk="0" hangingPunct="0">
              <a:lnSpc>
                <a:spcPct val="140000"/>
              </a:lnSpc>
              <a:buClr>
                <a:srgbClr val="00B0F0"/>
              </a:buClr>
              <a:buFont typeface="Calibri" pitchFamily="34" charset="0"/>
              <a:buChar char="●"/>
            </a:pPr>
            <a:r>
              <a:rPr lang="en-US" altLang="ko-KR" sz="2400" dirty="0" smtClean="0">
                <a:solidFill>
                  <a:srgbClr val="000000"/>
                </a:solidFill>
                <a:ea typeface="바탕체"/>
                <a:cs typeface="Arial" pitchFamily="34" charset="0"/>
              </a:rPr>
              <a:t> </a:t>
            </a:r>
            <a:r>
              <a:rPr lang="en-US" altLang="ko-KR" sz="2400" b="1" dirty="0" smtClean="0">
                <a:solidFill>
                  <a:srgbClr val="000000"/>
                </a:solidFill>
                <a:ea typeface="바탕체"/>
                <a:cs typeface="Arial" pitchFamily="34" charset="0"/>
              </a:rPr>
              <a:t>Stomach: </a:t>
            </a:r>
            <a:r>
              <a:rPr lang="en-US" altLang="ko-KR" sz="2400" dirty="0" smtClean="0">
                <a:solidFill>
                  <a:srgbClr val="000000"/>
                </a:solidFill>
                <a:ea typeface="바탕체"/>
                <a:cs typeface="Arial" pitchFamily="34" charset="0"/>
              </a:rPr>
              <a:t>delayed emptying , gastritis , gastric </a:t>
            </a:r>
            <a:r>
              <a:rPr lang="en-US" altLang="ko-KR" sz="2400" dirty="0" err="1" smtClean="0">
                <a:solidFill>
                  <a:srgbClr val="000000"/>
                </a:solidFill>
                <a:ea typeface="바탕체"/>
                <a:cs typeface="Arial" pitchFamily="34" charset="0"/>
              </a:rPr>
              <a:t>antral</a:t>
            </a:r>
            <a:r>
              <a:rPr lang="en-US" altLang="ko-KR" sz="2400" dirty="0" smtClean="0">
                <a:solidFill>
                  <a:srgbClr val="000000"/>
                </a:solidFill>
                <a:ea typeface="바탕체"/>
                <a:cs typeface="Arial" pitchFamily="34" charset="0"/>
              </a:rPr>
              <a:t> vascular </a:t>
            </a:r>
            <a:r>
              <a:rPr lang="en-US" altLang="ko-KR" sz="2400" dirty="0" err="1" smtClean="0">
                <a:solidFill>
                  <a:srgbClr val="000000"/>
                </a:solidFill>
                <a:ea typeface="바탕체"/>
                <a:cs typeface="Arial" pitchFamily="34" charset="0"/>
              </a:rPr>
              <a:t>ectasia</a:t>
            </a:r>
            <a:r>
              <a:rPr lang="en-US" altLang="ko-KR" sz="2400" dirty="0" smtClean="0">
                <a:solidFill>
                  <a:srgbClr val="000000"/>
                </a:solidFill>
                <a:ea typeface="바탕체"/>
                <a:cs typeface="Arial" pitchFamily="34" charset="0"/>
              </a:rPr>
              <a:t> GAVE (watermelon)</a:t>
            </a:r>
          </a:p>
          <a:p>
            <a:pPr algn="l" rtl="0" eaLnBrk="0" hangingPunct="0">
              <a:lnSpc>
                <a:spcPct val="140000"/>
              </a:lnSpc>
              <a:buClr>
                <a:srgbClr val="00B0F0"/>
              </a:buClr>
              <a:buFont typeface="Calibri" pitchFamily="34" charset="0"/>
              <a:buChar char="●"/>
            </a:pPr>
            <a:r>
              <a:rPr lang="en-US" altLang="ko-KR" sz="2400" dirty="0" smtClean="0">
                <a:solidFill>
                  <a:srgbClr val="000000"/>
                </a:solidFill>
                <a:ea typeface="바탕체"/>
                <a:cs typeface="Arial" pitchFamily="34" charset="0"/>
              </a:rPr>
              <a:t>  </a:t>
            </a:r>
            <a:r>
              <a:rPr lang="en-US" altLang="ko-KR" sz="2400" b="1" dirty="0" smtClean="0">
                <a:solidFill>
                  <a:srgbClr val="000000"/>
                </a:solidFill>
                <a:ea typeface="바탕체"/>
                <a:cs typeface="Arial" pitchFamily="34" charset="0"/>
              </a:rPr>
              <a:t>Small intestine: </a:t>
            </a:r>
            <a:r>
              <a:rPr lang="en-US" altLang="ko-KR" sz="2400" dirty="0" smtClean="0">
                <a:solidFill>
                  <a:srgbClr val="000000"/>
                </a:solidFill>
                <a:ea typeface="바탕체"/>
                <a:cs typeface="Arial" pitchFamily="34" charset="0"/>
              </a:rPr>
              <a:t>pseudo-obstruction, paralytic ileus, </a:t>
            </a:r>
          </a:p>
          <a:p>
            <a:pPr marL="0" indent="0" algn="l" rtl="0" eaLnBrk="0" hangingPunct="0">
              <a:lnSpc>
                <a:spcPct val="140000"/>
              </a:lnSpc>
              <a:buClr>
                <a:srgbClr val="00B0F0"/>
              </a:buClr>
              <a:buNone/>
            </a:pPr>
            <a:r>
              <a:rPr lang="en-US" altLang="ko-KR" sz="2400" dirty="0" smtClean="0">
                <a:solidFill>
                  <a:srgbClr val="000000"/>
                </a:solidFill>
                <a:ea typeface="바탕체"/>
                <a:cs typeface="Arial" pitchFamily="34" charset="0"/>
              </a:rPr>
              <a:t>      </a:t>
            </a:r>
            <a:r>
              <a:rPr lang="en-US" altLang="ko-KR" sz="2400" dirty="0" err="1" smtClean="0">
                <a:solidFill>
                  <a:srgbClr val="000000"/>
                </a:solidFill>
                <a:ea typeface="바탕체"/>
                <a:cs typeface="Arial" pitchFamily="34" charset="0"/>
              </a:rPr>
              <a:t>malabsorption</a:t>
            </a:r>
            <a:endParaRPr lang="en-US" altLang="ko-KR" sz="2400" dirty="0" smtClean="0">
              <a:solidFill>
                <a:srgbClr val="000000"/>
              </a:solidFill>
              <a:ea typeface="바탕체"/>
              <a:cs typeface="Arial" pitchFamily="34" charset="0"/>
            </a:endParaRPr>
          </a:p>
          <a:p>
            <a:pPr algn="l" rtl="0" eaLnBrk="0" hangingPunct="0">
              <a:lnSpc>
                <a:spcPct val="140000"/>
              </a:lnSpc>
              <a:buClr>
                <a:srgbClr val="00B0F0"/>
              </a:buClr>
              <a:buFont typeface="Calibri" pitchFamily="34" charset="0"/>
              <a:buChar char="●"/>
            </a:pPr>
            <a:r>
              <a:rPr lang="en-US" altLang="ko-KR" sz="2400" dirty="0" smtClean="0">
                <a:solidFill>
                  <a:srgbClr val="000000"/>
                </a:solidFill>
                <a:ea typeface="바탕체"/>
                <a:cs typeface="Arial" pitchFamily="34" charset="0"/>
              </a:rPr>
              <a:t>  </a:t>
            </a:r>
            <a:r>
              <a:rPr lang="en-US" altLang="ko-KR" sz="2400" b="1" dirty="0" smtClean="0">
                <a:solidFill>
                  <a:srgbClr val="000000"/>
                </a:solidFill>
                <a:ea typeface="바탕체"/>
                <a:cs typeface="Arial" pitchFamily="34" charset="0"/>
              </a:rPr>
              <a:t>Large intestine: </a:t>
            </a:r>
            <a:r>
              <a:rPr lang="en-US" altLang="ko-KR" sz="2400" dirty="0" smtClean="0">
                <a:solidFill>
                  <a:srgbClr val="000000"/>
                </a:solidFill>
                <a:ea typeface="바탕체"/>
                <a:cs typeface="Arial" pitchFamily="34" charset="0"/>
              </a:rPr>
              <a:t>chronic constipation and wide- mouthed </a:t>
            </a:r>
            <a:r>
              <a:rPr lang="en-US" altLang="ko-KR" sz="2400" dirty="0" err="1" smtClean="0">
                <a:solidFill>
                  <a:srgbClr val="000000"/>
                </a:solidFill>
                <a:ea typeface="바탕체"/>
                <a:cs typeface="Arial" pitchFamily="34" charset="0"/>
              </a:rPr>
              <a:t>diverticuli</a:t>
            </a:r>
            <a:endParaRPr lang="en-US" altLang="ko-KR" sz="2400" dirty="0" smtClean="0">
              <a:solidFill>
                <a:srgbClr val="000000"/>
              </a:solidFill>
              <a:ea typeface="바탕체"/>
              <a:cs typeface="Arial" pitchFamily="34" charset="0"/>
            </a:endParaRPr>
          </a:p>
          <a:p>
            <a:pPr algn="l" eaLnBrk="0" hangingPunct="0">
              <a:lnSpc>
                <a:spcPct val="140000"/>
              </a:lnSpc>
              <a:buNone/>
            </a:pPr>
            <a:r>
              <a:rPr lang="en-US" altLang="ko-KR" sz="2400" dirty="0" smtClean="0">
                <a:solidFill>
                  <a:srgbClr val="000000"/>
                </a:solidFill>
                <a:ea typeface="바탕체"/>
                <a:cs typeface="Arial" pitchFamily="34" charset="0"/>
              </a:rPr>
              <a:t>				   </a:t>
            </a:r>
          </a:p>
          <a:p>
            <a:pPr>
              <a:buNone/>
            </a:pPr>
            <a:endParaRPr lang="ar-IQ" sz="2400"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ar-IQ"/>
          </a:p>
        </p:txBody>
      </p:sp>
      <p:pic>
        <p:nvPicPr>
          <p:cNvPr id="37893" name="Picture 5" descr="md_01-10-0023"/>
          <p:cNvPicPr>
            <a:picLocks noChangeAspect="1" noChangeArrowheads="1"/>
          </p:cNvPicPr>
          <p:nvPr/>
        </p:nvPicPr>
        <p:blipFill>
          <a:blip r:embed="rId2"/>
          <a:srcRect/>
          <a:stretch>
            <a:fillRect/>
          </a:stretch>
        </p:blipFill>
        <p:spPr bwMode="auto">
          <a:xfrm>
            <a:off x="0" y="0"/>
            <a:ext cx="4343400" cy="3741738"/>
          </a:xfrm>
          <a:prstGeom prst="rect">
            <a:avLst/>
          </a:prstGeom>
          <a:noFill/>
        </p:spPr>
      </p:pic>
      <p:pic>
        <p:nvPicPr>
          <p:cNvPr id="37895" name="Picture 7" descr="gastro2"/>
          <p:cNvPicPr>
            <a:picLocks noChangeAspect="1" noChangeArrowheads="1"/>
          </p:cNvPicPr>
          <p:nvPr/>
        </p:nvPicPr>
        <p:blipFill>
          <a:blip r:embed="rId3"/>
          <a:srcRect/>
          <a:stretch>
            <a:fillRect/>
          </a:stretch>
        </p:blipFill>
        <p:spPr bwMode="auto">
          <a:xfrm>
            <a:off x="4572000" y="0"/>
            <a:ext cx="3384550" cy="3733800"/>
          </a:xfrm>
          <a:prstGeom prst="rect">
            <a:avLst/>
          </a:prstGeom>
          <a:noFill/>
        </p:spPr>
      </p:pic>
      <p:pic>
        <p:nvPicPr>
          <p:cNvPr id="37897" name="Picture 9" descr="WaterMelonx1"/>
          <p:cNvPicPr>
            <a:picLocks noChangeAspect="1" noChangeArrowheads="1"/>
          </p:cNvPicPr>
          <p:nvPr/>
        </p:nvPicPr>
        <p:blipFill>
          <a:blip r:embed="rId4"/>
          <a:srcRect/>
          <a:stretch>
            <a:fillRect/>
          </a:stretch>
        </p:blipFill>
        <p:spPr bwMode="auto">
          <a:xfrm>
            <a:off x="0" y="3959225"/>
            <a:ext cx="4343400" cy="2898775"/>
          </a:xfrm>
          <a:prstGeom prst="rect">
            <a:avLst/>
          </a:prstGeom>
          <a:noFill/>
        </p:spPr>
      </p:pic>
      <p:pic>
        <p:nvPicPr>
          <p:cNvPr id="37899" name="Picture 11" descr="Watermelon"/>
          <p:cNvPicPr>
            <a:picLocks noChangeAspect="1" noChangeArrowheads="1"/>
          </p:cNvPicPr>
          <p:nvPr/>
        </p:nvPicPr>
        <p:blipFill>
          <a:blip r:embed="rId5"/>
          <a:srcRect/>
          <a:stretch>
            <a:fillRect/>
          </a:stretch>
        </p:blipFill>
        <p:spPr bwMode="auto">
          <a:xfrm>
            <a:off x="4648200" y="4229100"/>
            <a:ext cx="3276600" cy="2628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04800"/>
            <a:ext cx="5238776" cy="685800"/>
          </a:xfrm>
        </p:spPr>
        <p:txBody>
          <a:bodyPr>
            <a:normAutofit fontScale="90000"/>
          </a:bodyPr>
          <a:lstStyle/>
          <a:p>
            <a:r>
              <a:rPr lang="en-US" dirty="0" smtClean="0">
                <a:solidFill>
                  <a:srgbClr val="000000"/>
                </a:solidFill>
                <a:latin typeface="Arial Rounded MT Bold" pitchFamily="34" charset="0"/>
              </a:rPr>
              <a:t>Pulmonary features</a:t>
            </a:r>
            <a:endParaRPr lang="en-US" dirty="0">
              <a:solidFill>
                <a:srgbClr val="000000"/>
              </a:solidFill>
              <a:latin typeface="Arial Rounded MT Bold" pitchFamily="34" charset="0"/>
            </a:endParaRPr>
          </a:p>
        </p:txBody>
      </p:sp>
      <p:sp>
        <p:nvSpPr>
          <p:cNvPr id="3" name="Content Placeholder 2"/>
          <p:cNvSpPr>
            <a:spLocks noGrp="1"/>
          </p:cNvSpPr>
          <p:nvPr>
            <p:ph idx="1"/>
          </p:nvPr>
        </p:nvSpPr>
        <p:spPr>
          <a:xfrm>
            <a:off x="843390" y="1412776"/>
            <a:ext cx="8286776" cy="4389437"/>
          </a:xfrm>
        </p:spPr>
        <p:txBody>
          <a:bodyPr>
            <a:normAutofit/>
          </a:bodyPr>
          <a:lstStyle/>
          <a:p>
            <a:pPr algn="l" rtl="0">
              <a:buClr>
                <a:srgbClr val="00B0F0"/>
              </a:buClr>
              <a:buFont typeface="Calibri" pitchFamily="34" charset="0"/>
              <a:buChar char="●"/>
            </a:pPr>
            <a:r>
              <a:rPr lang="en-US" sz="2400" dirty="0" smtClean="0">
                <a:solidFill>
                  <a:srgbClr val="000000"/>
                </a:solidFill>
                <a:latin typeface="Arial Narrow" pitchFamily="34" charset="0"/>
              </a:rPr>
              <a:t>Leading cause of death.</a:t>
            </a:r>
          </a:p>
          <a:p>
            <a:pPr algn="l" rtl="0">
              <a:buClr>
                <a:srgbClr val="00B0F0"/>
              </a:buClr>
              <a:buFont typeface="Calibri" pitchFamily="34" charset="0"/>
              <a:buChar char="●"/>
            </a:pPr>
            <a:r>
              <a:rPr lang="en-US" sz="2400" dirty="0" smtClean="0">
                <a:solidFill>
                  <a:srgbClr val="000000"/>
                </a:solidFill>
                <a:latin typeface="Arial Narrow" pitchFamily="34" charset="0"/>
              </a:rPr>
              <a:t>ILD,PAH </a:t>
            </a:r>
          </a:p>
          <a:p>
            <a:pPr algn="l" rtl="0">
              <a:buClr>
                <a:srgbClr val="00B0F0"/>
              </a:buClr>
              <a:buFont typeface="Calibri" pitchFamily="34" charset="0"/>
              <a:buChar char="●"/>
            </a:pPr>
            <a:r>
              <a:rPr lang="en-US" sz="2400" dirty="0" smtClean="0">
                <a:solidFill>
                  <a:srgbClr val="000000"/>
                </a:solidFill>
                <a:latin typeface="Arial Narrow" pitchFamily="34" charset="0"/>
              </a:rPr>
              <a:t>Less frequently –aspiration </a:t>
            </a:r>
            <a:r>
              <a:rPr lang="en-US" sz="2400" dirty="0" err="1" smtClean="0">
                <a:solidFill>
                  <a:srgbClr val="000000"/>
                </a:solidFill>
                <a:latin typeface="Arial Narrow" pitchFamily="34" charset="0"/>
              </a:rPr>
              <a:t>pneumonitis</a:t>
            </a:r>
            <a:r>
              <a:rPr lang="en-US" sz="2400" dirty="0" smtClean="0">
                <a:solidFill>
                  <a:srgbClr val="000000"/>
                </a:solidFill>
                <a:latin typeface="Arial Narrow" pitchFamily="34" charset="0"/>
              </a:rPr>
              <a:t> , pulmonary hemorrhage , </a:t>
            </a:r>
            <a:r>
              <a:rPr lang="en-US" sz="2400" dirty="0" err="1" smtClean="0">
                <a:solidFill>
                  <a:srgbClr val="000000"/>
                </a:solidFill>
                <a:latin typeface="Arial Narrow" pitchFamily="34" charset="0"/>
              </a:rPr>
              <a:t>obliterative</a:t>
            </a:r>
            <a:r>
              <a:rPr lang="en-US" sz="2400" dirty="0" smtClean="0">
                <a:solidFill>
                  <a:srgbClr val="000000"/>
                </a:solidFill>
                <a:latin typeface="Arial Narrow" pitchFamily="34" charset="0"/>
              </a:rPr>
              <a:t> </a:t>
            </a:r>
            <a:r>
              <a:rPr lang="en-US" sz="2400" dirty="0" err="1" smtClean="0">
                <a:solidFill>
                  <a:srgbClr val="000000"/>
                </a:solidFill>
                <a:latin typeface="Arial Narrow" pitchFamily="34" charset="0"/>
              </a:rPr>
              <a:t>bronchiolitis</a:t>
            </a:r>
            <a:r>
              <a:rPr lang="en-US" sz="2400" dirty="0" smtClean="0">
                <a:solidFill>
                  <a:srgbClr val="000000"/>
                </a:solidFill>
                <a:latin typeface="Arial Narrow" pitchFamily="34" charset="0"/>
              </a:rPr>
              <a:t> , pleural involvement ,  spontaneous </a:t>
            </a:r>
            <a:r>
              <a:rPr lang="en-US" sz="2400" dirty="0" err="1" smtClean="0">
                <a:solidFill>
                  <a:srgbClr val="000000"/>
                </a:solidFill>
                <a:latin typeface="Arial Narrow" pitchFamily="34" charset="0"/>
              </a:rPr>
              <a:t>pneumothorax</a:t>
            </a:r>
            <a:r>
              <a:rPr lang="en-US" sz="2400" dirty="0" smtClean="0">
                <a:solidFill>
                  <a:srgbClr val="000000"/>
                </a:solidFill>
                <a:latin typeface="Arial Narrow" pitchFamily="34" charset="0"/>
              </a:rPr>
              <a:t>.</a:t>
            </a:r>
          </a:p>
          <a:p>
            <a:pPr algn="l" rtl="0">
              <a:buClr>
                <a:srgbClr val="00B0F0"/>
              </a:buClr>
              <a:buFont typeface="Calibri" pitchFamily="34" charset="0"/>
              <a:buChar char="●"/>
            </a:pPr>
            <a:r>
              <a:rPr lang="en-US" sz="2400" b="1" i="1" dirty="0" smtClean="0">
                <a:solidFill>
                  <a:srgbClr val="000000"/>
                </a:solidFill>
                <a:latin typeface="Arial Narrow" pitchFamily="34" charset="0"/>
                <a:sym typeface="Symbol"/>
              </a:rPr>
              <a:t> </a:t>
            </a:r>
            <a:r>
              <a:rPr lang="en-US" sz="2400" b="1" i="1" dirty="0" err="1" smtClean="0">
                <a:solidFill>
                  <a:srgbClr val="000000"/>
                </a:solidFill>
                <a:latin typeface="Arial Narrow" pitchFamily="34" charset="0"/>
                <a:sym typeface="Symbol"/>
              </a:rPr>
              <a:t>broncho</a:t>
            </a:r>
            <a:r>
              <a:rPr lang="en-US" sz="2400" b="1" i="1" dirty="0" smtClean="0">
                <a:solidFill>
                  <a:srgbClr val="000000"/>
                </a:solidFill>
                <a:latin typeface="Arial Narrow" pitchFamily="34" charset="0"/>
                <a:sym typeface="Symbol"/>
              </a:rPr>
              <a:t> alveolar carcinoma</a:t>
            </a:r>
          </a:p>
          <a:p>
            <a:pPr algn="l" rtl="0">
              <a:buClr>
                <a:srgbClr val="00B0F0"/>
              </a:buClr>
              <a:buFont typeface="Calibri" pitchFamily="34" charset="0"/>
              <a:buChar char="●"/>
            </a:pPr>
            <a:r>
              <a:rPr lang="en-US" sz="2400" dirty="0" smtClean="0">
                <a:solidFill>
                  <a:srgbClr val="000000"/>
                </a:solidFill>
                <a:latin typeface="Arial Narrow" pitchFamily="34" charset="0"/>
                <a:sym typeface="Symbol"/>
              </a:rPr>
              <a:t>Asymptomatic until advanced.</a:t>
            </a:r>
          </a:p>
          <a:p>
            <a:pPr algn="l" rtl="0">
              <a:buClr>
                <a:srgbClr val="00B0F0"/>
              </a:buClr>
              <a:buFont typeface="Calibri" pitchFamily="34" charset="0"/>
              <a:buChar char="●"/>
            </a:pPr>
            <a:r>
              <a:rPr lang="en-US" sz="2400" dirty="0" smtClean="0">
                <a:solidFill>
                  <a:srgbClr val="000000"/>
                </a:solidFill>
                <a:latin typeface="Arial Narrow" pitchFamily="34" charset="0"/>
                <a:sym typeface="Symbol"/>
              </a:rPr>
              <a:t>Most frequent symptoms of pulmonary involvement are subtle .</a:t>
            </a:r>
          </a:p>
          <a:p>
            <a:pPr algn="l" rtl="0">
              <a:buClr>
                <a:srgbClr val="00B0F0"/>
              </a:buClr>
              <a:buFont typeface="Calibri" pitchFamily="34" charset="0"/>
              <a:buChar char="●"/>
            </a:pPr>
            <a:r>
              <a:rPr lang="en-US" sz="2400" dirty="0" smtClean="0">
                <a:solidFill>
                  <a:srgbClr val="000000"/>
                </a:solidFill>
                <a:latin typeface="Arial Narrow" pitchFamily="34" charset="0"/>
                <a:sym typeface="Symbol"/>
              </a:rPr>
              <a:t>Velcro crackles at lung base.</a:t>
            </a:r>
          </a:p>
          <a:p>
            <a:pPr algn="l" rtl="0">
              <a:buClr>
                <a:srgbClr val="00B0F0"/>
              </a:buClr>
              <a:buFont typeface="Calibri" pitchFamily="34" charset="0"/>
              <a:buChar char="●"/>
            </a:pPr>
            <a:r>
              <a:rPr lang="en-US" sz="2400" dirty="0" smtClean="0">
                <a:solidFill>
                  <a:srgbClr val="000000"/>
                </a:solidFill>
                <a:latin typeface="Arial Narrow" pitchFamily="34" charset="0"/>
                <a:sym typeface="Symbol"/>
              </a:rPr>
              <a:t>PFT for detection -- </a:t>
            </a:r>
            <a:r>
              <a:rPr lang="en-US" sz="2400" dirty="0" smtClean="0">
                <a:solidFill>
                  <a:srgbClr val="000000"/>
                </a:solidFill>
                <a:latin typeface="Arial Narrow" pitchFamily="34" charset="0"/>
                <a:sym typeface="Symbol"/>
              </a:rPr>
              <a:t>ILD</a:t>
            </a:r>
            <a:r>
              <a:rPr lang="en-US" sz="2400" dirty="0" smtClean="0">
                <a:solidFill>
                  <a:srgbClr val="000000"/>
                </a:solidFill>
                <a:latin typeface="Arial Narrow" pitchFamily="34" charset="0"/>
                <a:sym typeface="Symbol"/>
              </a:rPr>
              <a:t>FVC,  DLCO </a:t>
            </a:r>
            <a:r>
              <a:rPr lang="en-US" sz="2400" dirty="0" smtClean="0">
                <a:solidFill>
                  <a:srgbClr val="000000"/>
                </a:solidFill>
                <a:latin typeface="Arial Narrow" pitchFamily="34" charset="0"/>
                <a:sym typeface="Symbol"/>
              </a:rPr>
              <a:t>,,, PAH DLCO </a:t>
            </a:r>
            <a:r>
              <a:rPr lang="en-US" sz="2400" dirty="0" smtClean="0">
                <a:solidFill>
                  <a:srgbClr val="000000"/>
                </a:solidFill>
                <a:latin typeface="Arial Narrow" pitchFamily="34" charset="0"/>
                <a:sym typeface="Symbol"/>
              </a:rPr>
              <a:t> </a:t>
            </a:r>
          </a:p>
          <a:p>
            <a:endParaRPr lang="en-US" sz="2400" dirty="0" smtClean="0">
              <a:sym typeface="Symbol"/>
            </a:endParaRP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81000"/>
            <a:ext cx="7758138" cy="762000"/>
          </a:xfrm>
        </p:spPr>
        <p:txBody>
          <a:bodyPr>
            <a:normAutofit/>
          </a:bodyPr>
          <a:lstStyle/>
          <a:p>
            <a:r>
              <a:rPr lang="en-US" dirty="0" smtClean="0">
                <a:solidFill>
                  <a:srgbClr val="000000"/>
                </a:solidFill>
                <a:latin typeface="Arial Rounded MT Bold" pitchFamily="34" charset="0"/>
              </a:rPr>
              <a:t>RENAL Crisis</a:t>
            </a:r>
            <a:r>
              <a:rPr lang="en-US" dirty="0" smtClean="0"/>
              <a:t> </a:t>
            </a:r>
            <a:endParaRPr lang="en-US" dirty="0"/>
          </a:p>
        </p:txBody>
      </p:sp>
      <p:sp>
        <p:nvSpPr>
          <p:cNvPr id="3" name="Content Placeholder 2"/>
          <p:cNvSpPr>
            <a:spLocks noGrp="1"/>
          </p:cNvSpPr>
          <p:nvPr>
            <p:ph idx="1"/>
          </p:nvPr>
        </p:nvSpPr>
        <p:spPr>
          <a:xfrm>
            <a:off x="785786" y="1676400"/>
            <a:ext cx="7901014" cy="4618037"/>
          </a:xfrm>
        </p:spPr>
        <p:txBody>
          <a:bodyPr>
            <a:normAutofit/>
          </a:bodyPr>
          <a:lstStyle/>
          <a:p>
            <a:pPr algn="l" rtl="0">
              <a:buClr>
                <a:srgbClr val="00B0F0"/>
              </a:buClr>
              <a:buFont typeface="Calibri" pitchFamily="34" charset="0"/>
              <a:buChar char="●"/>
            </a:pPr>
            <a:r>
              <a:rPr lang="en-US" sz="2400" dirty="0" smtClean="0">
                <a:solidFill>
                  <a:srgbClr val="000000"/>
                </a:solidFill>
                <a:latin typeface="Arial Narrow" pitchFamily="34" charset="0"/>
              </a:rPr>
              <a:t>Presentation –abrupt onset of malignant HTN,	severe headache, blurred vision , chest pain.</a:t>
            </a:r>
          </a:p>
          <a:p>
            <a:pPr algn="l" rtl="0">
              <a:buClr>
                <a:srgbClr val="00B0F0"/>
              </a:buClr>
              <a:buFont typeface="Calibri" pitchFamily="34" charset="0"/>
              <a:buChar char="●"/>
            </a:pPr>
            <a:r>
              <a:rPr lang="en-US" sz="2400" dirty="0" smtClean="0">
                <a:solidFill>
                  <a:srgbClr val="000000"/>
                </a:solidFill>
                <a:latin typeface="Arial Narrow" pitchFamily="34" charset="0"/>
              </a:rPr>
              <a:t>10% normal BP – normotensive renal crises.</a:t>
            </a:r>
          </a:p>
          <a:p>
            <a:pPr algn="l" rtl="0">
              <a:buClr>
                <a:srgbClr val="00B0F0"/>
              </a:buClr>
              <a:buFont typeface="Calibri" pitchFamily="34" charset="0"/>
              <a:buChar char="●"/>
            </a:pPr>
            <a:r>
              <a:rPr lang="en-US" sz="2400" dirty="0" smtClean="0">
                <a:solidFill>
                  <a:srgbClr val="000000"/>
                </a:solidFill>
                <a:latin typeface="Arial Narrow" pitchFamily="34" charset="0"/>
              </a:rPr>
              <a:t>Urinalysis  -- proteinuria</a:t>
            </a:r>
            <a:r>
              <a:rPr lang="en-US" sz="2400" dirty="0" smtClean="0">
                <a:solidFill>
                  <a:srgbClr val="000000"/>
                </a:solidFill>
                <a:latin typeface="Arial Narrow" pitchFamily="34" charset="0"/>
              </a:rPr>
              <a:t>, microscopic </a:t>
            </a:r>
            <a:r>
              <a:rPr lang="en-US" sz="2400" dirty="0" smtClean="0">
                <a:solidFill>
                  <a:srgbClr val="000000"/>
                </a:solidFill>
                <a:latin typeface="Arial Narrow" pitchFamily="34" charset="0"/>
              </a:rPr>
              <a:t>hematuria</a:t>
            </a:r>
            <a:r>
              <a:rPr lang="en-US" sz="2400" dirty="0" smtClean="0">
                <a:solidFill>
                  <a:srgbClr val="000000"/>
                </a:solidFill>
                <a:latin typeface="Arial Narrow" pitchFamily="34" charset="0"/>
              </a:rPr>
              <a:t>, fragmented </a:t>
            </a:r>
            <a:r>
              <a:rPr lang="en-US" sz="2400" dirty="0" smtClean="0">
                <a:solidFill>
                  <a:srgbClr val="000000"/>
                </a:solidFill>
                <a:latin typeface="Arial Narrow" pitchFamily="34" charset="0"/>
              </a:rPr>
              <a:t>RBCs</a:t>
            </a:r>
          </a:p>
          <a:p>
            <a:pPr algn="l" rtl="0">
              <a:buClr>
                <a:srgbClr val="00B0F0"/>
              </a:buClr>
              <a:buFont typeface="Calibri" pitchFamily="34" charset="0"/>
              <a:buChar char="●"/>
            </a:pPr>
            <a:r>
              <a:rPr lang="en-US" sz="2400" dirty="0" smtClean="0">
                <a:solidFill>
                  <a:srgbClr val="000000"/>
                </a:solidFill>
                <a:latin typeface="Arial Narrow" pitchFamily="34" charset="0"/>
              </a:rPr>
              <a:t>Rapidly progressive </a:t>
            </a:r>
            <a:r>
              <a:rPr lang="en-US" sz="2400" dirty="0" err="1" smtClean="0">
                <a:solidFill>
                  <a:srgbClr val="000000"/>
                </a:solidFill>
                <a:latin typeface="Arial Narrow" pitchFamily="34" charset="0"/>
              </a:rPr>
              <a:t>oliguric</a:t>
            </a:r>
            <a:r>
              <a:rPr lang="en-US" sz="2400" dirty="0" smtClean="0">
                <a:solidFill>
                  <a:srgbClr val="000000"/>
                </a:solidFill>
                <a:latin typeface="Arial Narrow" pitchFamily="34" charset="0"/>
              </a:rPr>
              <a:t> renal failure follows</a:t>
            </a:r>
          </a:p>
          <a:p>
            <a:pPr algn="l" rtl="0">
              <a:buClr>
                <a:srgbClr val="00B0F0"/>
              </a:buClr>
              <a:buFont typeface="Calibri" pitchFamily="34" charset="0"/>
              <a:buChar char="●"/>
            </a:pPr>
            <a:r>
              <a:rPr lang="en-US" sz="2400" dirty="0" err="1" smtClean="0">
                <a:solidFill>
                  <a:srgbClr val="000000"/>
                </a:solidFill>
                <a:latin typeface="Arial Narrow" pitchFamily="34" charset="0"/>
              </a:rPr>
              <a:t>Creatnine</a:t>
            </a:r>
            <a:r>
              <a:rPr lang="en-US" sz="2400" dirty="0" smtClean="0">
                <a:solidFill>
                  <a:srgbClr val="000000"/>
                </a:solidFill>
                <a:latin typeface="Arial Narrow" pitchFamily="34" charset="0"/>
              </a:rPr>
              <a:t> &gt; 3 mg/dl at presentation –poor prognosis.—permanent </a:t>
            </a:r>
            <a:r>
              <a:rPr lang="en-US" sz="2400" dirty="0" err="1" smtClean="0">
                <a:solidFill>
                  <a:srgbClr val="000000"/>
                </a:solidFill>
                <a:latin typeface="Arial Narrow" pitchFamily="34" charset="0"/>
              </a:rPr>
              <a:t>hemodialysis</a:t>
            </a:r>
            <a:r>
              <a:rPr lang="en-US" sz="2400" dirty="0" smtClean="0">
                <a:solidFill>
                  <a:srgbClr val="000000"/>
                </a:solidFill>
                <a:latin typeface="Arial Narrow" pitchFamily="34" charset="0"/>
              </a:rPr>
              <a:t> –high mortality,</a:t>
            </a:r>
          </a:p>
          <a:p>
            <a:pPr algn="l" rtl="0">
              <a:buClr>
                <a:srgbClr val="FF0000"/>
              </a:buClr>
              <a:buNone/>
            </a:pPr>
            <a:endParaRPr lang="en-US" sz="2400"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Arial Rounded MT Bold" pitchFamily="34" charset="0"/>
              </a:rPr>
              <a:t>Cardiac</a:t>
            </a:r>
            <a:r>
              <a:rPr lang="en-US" dirty="0" smtClean="0">
                <a:latin typeface="Arial Rounded MT Bold" pitchFamily="34" charset="0"/>
              </a:rPr>
              <a:t> </a:t>
            </a:r>
            <a:endParaRPr lang="en-US" dirty="0">
              <a:latin typeface="Arial Rounded MT Bold" pitchFamily="34" charset="0"/>
            </a:endParaRPr>
          </a:p>
        </p:txBody>
      </p:sp>
      <p:sp>
        <p:nvSpPr>
          <p:cNvPr id="3" name="Content Placeholder 2"/>
          <p:cNvSpPr>
            <a:spLocks noGrp="1"/>
          </p:cNvSpPr>
          <p:nvPr>
            <p:ph idx="1"/>
          </p:nvPr>
        </p:nvSpPr>
        <p:spPr/>
        <p:txBody>
          <a:bodyPr>
            <a:normAutofit/>
          </a:bodyPr>
          <a:lstStyle/>
          <a:p>
            <a:pPr marL="0" indent="0" algn="l" rtl="0">
              <a:buClr>
                <a:srgbClr val="FF0000"/>
              </a:buClr>
              <a:buSzPct val="80000"/>
              <a:buNone/>
            </a:pPr>
            <a:r>
              <a:rPr lang="en-US" sz="2400" b="1" dirty="0" smtClean="0">
                <a:solidFill>
                  <a:srgbClr val="000000"/>
                </a:solidFill>
                <a:latin typeface="Arial Narrow" pitchFamily="34" charset="0"/>
              </a:rPr>
              <a:t>Myocardial ,pericardial ,conduction abnormalities</a:t>
            </a:r>
            <a:r>
              <a:rPr lang="en-US" sz="2400" dirty="0" smtClean="0">
                <a:solidFill>
                  <a:srgbClr val="000000"/>
                </a:solidFill>
                <a:latin typeface="Arial Narrow" pitchFamily="34" charset="0"/>
              </a:rPr>
              <a:t>.</a:t>
            </a:r>
          </a:p>
          <a:p>
            <a:pPr algn="l" rtl="0">
              <a:buClr>
                <a:srgbClr val="0070C0"/>
              </a:buClr>
              <a:buSzPct val="80000"/>
              <a:buFont typeface="Wingdings 2" pitchFamily="18" charset="2"/>
              <a:buChar char="ö"/>
            </a:pPr>
            <a:r>
              <a:rPr lang="en-US" sz="2400" dirty="0" smtClean="0">
                <a:solidFill>
                  <a:srgbClr val="000000"/>
                </a:solidFill>
                <a:latin typeface="Arial Narrow" pitchFamily="34" charset="0"/>
              </a:rPr>
              <a:t>Can occur secondary to renal ,pulmonary involvement.</a:t>
            </a:r>
          </a:p>
          <a:p>
            <a:pPr algn="l" rtl="0">
              <a:buClr>
                <a:srgbClr val="0070C0"/>
              </a:buClr>
              <a:buSzPct val="80000"/>
              <a:buFont typeface="Wingdings 2" pitchFamily="18" charset="2"/>
              <a:buChar char="ö"/>
            </a:pPr>
            <a:r>
              <a:rPr lang="en-US" sz="2400" dirty="0" smtClean="0">
                <a:solidFill>
                  <a:srgbClr val="000000"/>
                </a:solidFill>
                <a:latin typeface="Arial Narrow" pitchFamily="34" charset="0"/>
              </a:rPr>
              <a:t>Asymptomatic until HF ,</a:t>
            </a:r>
            <a:r>
              <a:rPr lang="en-US" sz="2400" dirty="0" err="1" smtClean="0">
                <a:solidFill>
                  <a:srgbClr val="000000"/>
                </a:solidFill>
                <a:latin typeface="Arial Narrow" pitchFamily="34" charset="0"/>
              </a:rPr>
              <a:t>arryhthmias</a:t>
            </a:r>
            <a:r>
              <a:rPr lang="en-US" sz="2400" dirty="0" smtClean="0">
                <a:solidFill>
                  <a:srgbClr val="000000"/>
                </a:solidFill>
                <a:latin typeface="Arial Narrow" pitchFamily="34" charset="0"/>
              </a:rPr>
              <a:t> occurs.</a:t>
            </a:r>
          </a:p>
          <a:p>
            <a:pPr algn="l" rtl="0">
              <a:buClr>
                <a:srgbClr val="0070C0"/>
              </a:buClr>
              <a:buSzPct val="80000"/>
              <a:buFont typeface="Wingdings 2" pitchFamily="18" charset="2"/>
              <a:buChar char="ö"/>
            </a:pPr>
            <a:r>
              <a:rPr lang="en-US" sz="2400" dirty="0" err="1" smtClean="0">
                <a:solidFill>
                  <a:srgbClr val="000000"/>
                </a:solidFill>
                <a:latin typeface="Arial Narrow" pitchFamily="34" charset="0"/>
              </a:rPr>
              <a:t>Myocarditis</a:t>
            </a:r>
            <a:r>
              <a:rPr lang="en-US" sz="2400" dirty="0" smtClean="0">
                <a:solidFill>
                  <a:srgbClr val="000000"/>
                </a:solidFill>
                <a:latin typeface="Arial Narrow" pitchFamily="34" charset="0"/>
              </a:rPr>
              <a:t> in </a:t>
            </a:r>
            <a:r>
              <a:rPr lang="en-US" sz="2400" dirty="0" err="1" smtClean="0">
                <a:solidFill>
                  <a:srgbClr val="000000"/>
                </a:solidFill>
                <a:latin typeface="Arial Narrow" pitchFamily="34" charset="0"/>
              </a:rPr>
              <a:t>assosciation</a:t>
            </a:r>
            <a:r>
              <a:rPr lang="en-US" sz="2400" dirty="0" smtClean="0">
                <a:solidFill>
                  <a:srgbClr val="000000"/>
                </a:solidFill>
                <a:latin typeface="Arial Narrow" pitchFamily="34" charset="0"/>
              </a:rPr>
              <a:t> with </a:t>
            </a:r>
            <a:r>
              <a:rPr lang="en-US" sz="2400" dirty="0" err="1" smtClean="0">
                <a:solidFill>
                  <a:srgbClr val="000000"/>
                </a:solidFill>
                <a:latin typeface="Arial Narrow" pitchFamily="34" charset="0"/>
              </a:rPr>
              <a:t>inflammatroy</a:t>
            </a:r>
            <a:r>
              <a:rPr lang="en-US" sz="2400" dirty="0" smtClean="0">
                <a:solidFill>
                  <a:srgbClr val="000000"/>
                </a:solidFill>
                <a:latin typeface="Arial Narrow" pitchFamily="34" charset="0"/>
              </a:rPr>
              <a:t> </a:t>
            </a:r>
            <a:r>
              <a:rPr lang="en-US" sz="2400" dirty="0" err="1" smtClean="0">
                <a:solidFill>
                  <a:srgbClr val="000000"/>
                </a:solidFill>
                <a:latin typeface="Arial Narrow" pitchFamily="34" charset="0"/>
              </a:rPr>
              <a:t>polymyositis</a:t>
            </a:r>
            <a:r>
              <a:rPr lang="en-US" sz="2400" dirty="0" smtClean="0">
                <a:solidFill>
                  <a:srgbClr val="000000"/>
                </a:solidFill>
                <a:latin typeface="Arial Narrow" pitchFamily="34" charset="0"/>
              </a:rPr>
              <a:t>.</a:t>
            </a:r>
          </a:p>
          <a:p>
            <a:pPr algn="l" rtl="0">
              <a:buClr>
                <a:srgbClr val="0070C0"/>
              </a:buClr>
              <a:buSzPct val="80000"/>
              <a:buFont typeface="Wingdings 2" pitchFamily="18" charset="2"/>
              <a:buChar char="ö"/>
            </a:pPr>
            <a:r>
              <a:rPr lang="en-US" sz="2400" dirty="0" smtClean="0">
                <a:solidFill>
                  <a:srgbClr val="000000"/>
                </a:solidFill>
                <a:latin typeface="Arial Narrow" pitchFamily="34" charset="0"/>
              </a:rPr>
              <a:t>Conduction defects due to fibrosis of conduction system.</a:t>
            </a:r>
          </a:p>
          <a:p>
            <a:pPr algn="l" rtl="0">
              <a:buClr>
                <a:srgbClr val="0070C0"/>
              </a:buClr>
              <a:buSzPct val="80000"/>
              <a:buFont typeface="Wingdings 2" pitchFamily="18" charset="2"/>
              <a:buChar char="ö"/>
            </a:pPr>
            <a:r>
              <a:rPr lang="en-US" sz="2400" dirty="0" smtClean="0">
                <a:solidFill>
                  <a:srgbClr val="000000"/>
                </a:solidFill>
                <a:latin typeface="Arial Narrow" pitchFamily="34" charset="0"/>
              </a:rPr>
              <a:t>Pericardial  effusion –symptoms– rarely </a:t>
            </a:r>
            <a:r>
              <a:rPr lang="en-US" sz="2400" dirty="0" err="1" smtClean="0">
                <a:solidFill>
                  <a:srgbClr val="000000"/>
                </a:solidFill>
                <a:latin typeface="Arial Narrow" pitchFamily="34" charset="0"/>
              </a:rPr>
              <a:t>tamponade</a:t>
            </a:r>
            <a:r>
              <a:rPr lang="en-US" sz="2400" dirty="0" smtClean="0">
                <a:latin typeface="Arial Narrow" pitchFamily="34" charset="0"/>
              </a:rPr>
              <a:t>. </a:t>
            </a: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28600"/>
            <a:ext cx="7901014" cy="914400"/>
          </a:xfrm>
        </p:spPr>
        <p:txBody>
          <a:bodyPr/>
          <a:lstStyle/>
          <a:p>
            <a:r>
              <a:rPr lang="en-US" dirty="0" smtClean="0">
                <a:solidFill>
                  <a:srgbClr val="000000"/>
                </a:solidFill>
                <a:latin typeface="Arial Rounded MT Bold" pitchFamily="34" charset="0"/>
              </a:rPr>
              <a:t>Musculoskeletal</a:t>
            </a:r>
            <a:endParaRPr lang="en-US" dirty="0">
              <a:solidFill>
                <a:srgbClr val="000000"/>
              </a:solidFill>
              <a:latin typeface="Arial Rounded MT Bold" pitchFamily="34" charset="0"/>
            </a:endParaRPr>
          </a:p>
        </p:txBody>
      </p:sp>
      <p:sp>
        <p:nvSpPr>
          <p:cNvPr id="3" name="Content Placeholder 2"/>
          <p:cNvSpPr>
            <a:spLocks noGrp="1"/>
          </p:cNvSpPr>
          <p:nvPr>
            <p:ph idx="1"/>
          </p:nvPr>
        </p:nvSpPr>
        <p:spPr>
          <a:xfrm>
            <a:off x="928662" y="1371600"/>
            <a:ext cx="7758138" cy="5181600"/>
          </a:xfrm>
        </p:spPr>
        <p:txBody>
          <a:bodyPr>
            <a:normAutofit/>
          </a:bodyPr>
          <a:lstStyle/>
          <a:p>
            <a:pPr algn="l" rtl="0">
              <a:buClr>
                <a:srgbClr val="00B0F0"/>
              </a:buClr>
              <a:buSzPct val="65000"/>
              <a:buFont typeface="Calibri" pitchFamily="34" charset="0"/>
              <a:buChar char="●"/>
            </a:pPr>
            <a:r>
              <a:rPr lang="en-US" sz="2400" b="1" dirty="0" smtClean="0">
                <a:solidFill>
                  <a:srgbClr val="000000"/>
                </a:solidFill>
                <a:latin typeface="Arial Narrow" pitchFamily="34" charset="0"/>
              </a:rPr>
              <a:t>CARPAL TUNNEL SYNDROME </a:t>
            </a:r>
            <a:r>
              <a:rPr lang="en-US" sz="2400" dirty="0" smtClean="0">
                <a:solidFill>
                  <a:srgbClr val="000000"/>
                </a:solidFill>
                <a:latin typeface="Arial Narrow" pitchFamily="34" charset="0"/>
              </a:rPr>
              <a:t>–may be a presenting feature.</a:t>
            </a: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Early disease –generalized arthralgia , stiffness.</a:t>
            </a: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Joint mobility affected in diffuse disease.</a:t>
            </a:r>
          </a:p>
          <a:p>
            <a:pPr marL="0" indent="0" algn="l" rtl="0">
              <a:buClr>
                <a:srgbClr val="00B0F0"/>
              </a:buClr>
              <a:buSzPct val="65000"/>
              <a:buNone/>
            </a:pPr>
            <a:r>
              <a:rPr lang="en-US" sz="2400" dirty="0" smtClean="0">
                <a:solidFill>
                  <a:srgbClr val="000000"/>
                </a:solidFill>
                <a:latin typeface="Arial Narrow" pitchFamily="34" charset="0"/>
              </a:rPr>
              <a:t>      HANDS –PIP joints, wrists.</a:t>
            </a:r>
          </a:p>
          <a:p>
            <a:pPr algn="l" rtl="0">
              <a:buClr>
                <a:srgbClr val="00B0F0"/>
              </a:buClr>
              <a:buSzPct val="65000"/>
              <a:buFont typeface="Calibri" pitchFamily="34" charset="0"/>
              <a:buChar char="●"/>
            </a:pPr>
            <a:r>
              <a:rPr lang="en-US" sz="2400" b="1" dirty="0" smtClean="0">
                <a:solidFill>
                  <a:srgbClr val="000000"/>
                </a:solidFill>
                <a:latin typeface="Arial Narrow" pitchFamily="34" charset="0"/>
              </a:rPr>
              <a:t>Tendon friction </a:t>
            </a:r>
            <a:r>
              <a:rPr lang="en-US" sz="2400" dirty="0" smtClean="0">
                <a:solidFill>
                  <a:srgbClr val="000000"/>
                </a:solidFill>
                <a:latin typeface="Arial Narrow" pitchFamily="34" charset="0"/>
              </a:rPr>
              <a:t>rubs are present.—extensive fibrosis, adhesion of tendon sheaths.</a:t>
            </a: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True joint inflammation </a:t>
            </a:r>
            <a:r>
              <a:rPr lang="en-US" sz="2400" dirty="0" smtClean="0">
                <a:solidFill>
                  <a:srgbClr val="000000"/>
                </a:solidFill>
                <a:latin typeface="Arial Narrow" pitchFamily="34" charset="0"/>
              </a:rPr>
              <a:t>in early of disease.</a:t>
            </a:r>
            <a:endParaRPr lang="en-US" sz="2400" dirty="0" smtClean="0">
              <a:solidFill>
                <a:srgbClr val="000000"/>
              </a:solidFill>
              <a:latin typeface="Arial Narrow" pitchFamily="34" charset="0"/>
            </a:endParaRP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Muscle weakness due to disuse, malnutrition.</a:t>
            </a: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Chronic </a:t>
            </a:r>
            <a:r>
              <a:rPr lang="en-US" sz="2400" dirty="0" err="1" smtClean="0">
                <a:solidFill>
                  <a:srgbClr val="000000"/>
                </a:solidFill>
                <a:latin typeface="Arial Narrow" pitchFamily="34" charset="0"/>
              </a:rPr>
              <a:t>noninflammatroy</a:t>
            </a:r>
            <a:r>
              <a:rPr lang="en-US" sz="2400" dirty="0" smtClean="0">
                <a:solidFill>
                  <a:srgbClr val="000000"/>
                </a:solidFill>
                <a:latin typeface="Arial Narrow" pitchFamily="34" charset="0"/>
              </a:rPr>
              <a:t> myopathy is usually seen.</a:t>
            </a:r>
          </a:p>
          <a:p>
            <a:pPr algn="l" rtl="0">
              <a:buClr>
                <a:srgbClr val="00B0F0"/>
              </a:buClr>
              <a:buSzPct val="65000"/>
              <a:buFont typeface="Calibri" pitchFamily="34" charset="0"/>
              <a:buChar char="●"/>
            </a:pPr>
            <a:r>
              <a:rPr lang="en-US" sz="2400" dirty="0" smtClean="0">
                <a:solidFill>
                  <a:srgbClr val="000000"/>
                </a:solidFill>
                <a:latin typeface="Arial Narrow" pitchFamily="34" charset="0"/>
              </a:rPr>
              <a:t>Bone </a:t>
            </a:r>
            <a:r>
              <a:rPr lang="en-US" sz="2400" dirty="0" err="1" smtClean="0">
                <a:solidFill>
                  <a:srgbClr val="000000"/>
                </a:solidFill>
                <a:latin typeface="Arial Narrow" pitchFamily="34" charset="0"/>
              </a:rPr>
              <a:t>resorption</a:t>
            </a:r>
            <a:r>
              <a:rPr lang="en-US" sz="2400" dirty="0" smtClean="0">
                <a:solidFill>
                  <a:srgbClr val="000000"/>
                </a:solidFill>
                <a:latin typeface="Arial Narrow" pitchFamily="34" charset="0"/>
              </a:rPr>
              <a:t> –a frequent late complication –terminal phalanges –loss of distal tufts –</a:t>
            </a:r>
            <a:r>
              <a:rPr lang="en-US" sz="2400" b="1" dirty="0" smtClean="0">
                <a:solidFill>
                  <a:srgbClr val="000000"/>
                </a:solidFill>
                <a:latin typeface="Arial Narrow" pitchFamily="34" charset="0"/>
              </a:rPr>
              <a:t>ACRO OSTEOLYSIS</a:t>
            </a:r>
            <a:r>
              <a:rPr lang="en-US" sz="2400" dirty="0" smtClean="0">
                <a:solidFill>
                  <a:srgbClr val="000000"/>
                </a:solidFill>
                <a:latin typeface="Arial Narrow" pitchFamily="34" charset="0"/>
              </a:rPr>
              <a:t>.</a:t>
            </a:r>
          </a:p>
          <a:p>
            <a:pPr>
              <a:buClr>
                <a:srgbClr val="00B0F0"/>
              </a:buClr>
              <a:buSzPct val="65000"/>
              <a:buFont typeface="Calibri" pitchFamily="34" charset="0"/>
              <a:buChar char="●"/>
            </a:pPr>
            <a:endParaRPr lang="en-US" sz="2400" dirty="0">
              <a:latin typeface="Arial Narrow"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ko-KR" smtClean="0">
                <a:ea typeface="굴림" charset="-127"/>
              </a:rPr>
              <a:t>Acrolysis</a:t>
            </a:r>
          </a:p>
        </p:txBody>
      </p:sp>
      <p:pic>
        <p:nvPicPr>
          <p:cNvPr id="23555" name="Picture 5" descr="E:\Images\Small\Chap10\10-R-2.jpg"/>
          <p:cNvPicPr>
            <a:picLocks noGrp="1" noChangeAspect="1" noChangeArrowheads="1"/>
          </p:cNvPicPr>
          <p:nvPr>
            <p:ph type="dgm" idx="1"/>
          </p:nvPr>
        </p:nvPicPr>
        <p:blipFill>
          <a:blip r:embed="rId2"/>
          <a:srcRect/>
          <a:stretch>
            <a:fillRect/>
          </a:stretch>
        </p:blipFill>
        <p:spPr>
          <a:xfrm>
            <a:off x="1707444" y="1946275"/>
            <a:ext cx="6695723" cy="4114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CB00BE-A621-448E-AA5A-3FD61876A4D7}" type="slidenum">
              <a:rPr lang="en-US" smtClean="0"/>
              <a:pPr/>
              <a:t>37</a:t>
            </a:fld>
            <a:endParaRPr lang="en-US"/>
          </a:p>
        </p:txBody>
      </p:sp>
      <p:pic>
        <p:nvPicPr>
          <p:cNvPr id="1026" name="Picture 2" descr="C:\Users\Dr.Zahoor Ali\Desktop\md_11-10-0102.jpg"/>
          <p:cNvPicPr>
            <a:picLocks noChangeAspect="1" noChangeArrowheads="1"/>
          </p:cNvPicPr>
          <p:nvPr/>
        </p:nvPicPr>
        <p:blipFill>
          <a:blip r:embed="rId2" cstate="print"/>
          <a:srcRect/>
          <a:stretch>
            <a:fillRect/>
          </a:stretch>
        </p:blipFill>
        <p:spPr bwMode="auto">
          <a:xfrm>
            <a:off x="1905000" y="990600"/>
            <a:ext cx="5229225" cy="4152900"/>
          </a:xfrm>
          <a:prstGeom prst="rect">
            <a:avLst/>
          </a:prstGeom>
          <a:noFill/>
        </p:spPr>
      </p:pic>
      <p:sp>
        <p:nvSpPr>
          <p:cNvPr id="4" name="Rectangle 3"/>
          <p:cNvSpPr/>
          <p:nvPr/>
        </p:nvSpPr>
        <p:spPr>
          <a:xfrm>
            <a:off x="2057400" y="5269468"/>
            <a:ext cx="5943600" cy="369332"/>
          </a:xfrm>
          <a:prstGeom prst="rect">
            <a:avLst/>
          </a:prstGeom>
        </p:spPr>
        <p:txBody>
          <a:bodyPr wrap="square">
            <a:spAutoFit/>
          </a:bodyPr>
          <a:lstStyle/>
          <a:p>
            <a:pPr algn="l"/>
            <a:r>
              <a:rPr lang="en-US" b="1" dirty="0" smtClean="0"/>
              <a:t>Calcinosis in long standing systemic sclerosis. </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533400"/>
            <a:ext cx="7758138" cy="990600"/>
          </a:xfrm>
        </p:spPr>
        <p:txBody>
          <a:bodyPr/>
          <a:lstStyle/>
          <a:p>
            <a:pPr algn="l"/>
            <a:r>
              <a:rPr lang="en-US" b="1" dirty="0" smtClean="0">
                <a:solidFill>
                  <a:srgbClr val="000000"/>
                </a:solidFill>
                <a:latin typeface="+mn-lt"/>
              </a:rPr>
              <a:t>Diagnosis</a:t>
            </a:r>
            <a:endParaRPr lang="en-US" b="1" dirty="0">
              <a:solidFill>
                <a:srgbClr val="000000"/>
              </a:solidFill>
              <a:latin typeface="+mn-lt"/>
            </a:endParaRPr>
          </a:p>
        </p:txBody>
      </p:sp>
      <p:sp>
        <p:nvSpPr>
          <p:cNvPr id="3" name="Content Placeholder 2"/>
          <p:cNvSpPr>
            <a:spLocks noGrp="1"/>
          </p:cNvSpPr>
          <p:nvPr>
            <p:ph idx="1"/>
          </p:nvPr>
        </p:nvSpPr>
        <p:spPr/>
        <p:txBody>
          <a:bodyPr>
            <a:normAutofit/>
          </a:bodyPr>
          <a:lstStyle/>
          <a:p>
            <a:pPr algn="l" rtl="0">
              <a:buClr>
                <a:srgbClr val="C00000"/>
              </a:buClr>
              <a:buFont typeface="Wingdings" pitchFamily="2" charset="2"/>
              <a:buChar char="ü"/>
            </a:pPr>
            <a:r>
              <a:rPr lang="en-US" sz="2400" dirty="0" smtClean="0">
                <a:solidFill>
                  <a:srgbClr val="000000"/>
                </a:solidFill>
              </a:rPr>
              <a:t>Diagnosis on clinical grounds.</a:t>
            </a:r>
          </a:p>
          <a:p>
            <a:pPr marL="0" indent="0" algn="l" rtl="0">
              <a:buClr>
                <a:srgbClr val="C00000"/>
              </a:buClr>
              <a:buNone/>
            </a:pPr>
            <a:endParaRPr lang="en-US" sz="2400" dirty="0" smtClean="0">
              <a:solidFill>
                <a:srgbClr val="000000"/>
              </a:solidFill>
            </a:endParaRPr>
          </a:p>
          <a:p>
            <a:pPr algn="l" rtl="0">
              <a:buClr>
                <a:srgbClr val="C00000"/>
              </a:buClr>
              <a:buFont typeface="Wingdings" pitchFamily="2" charset="2"/>
              <a:buChar char="ü"/>
            </a:pPr>
            <a:r>
              <a:rPr lang="en-US" sz="2400" dirty="0" smtClean="0">
                <a:solidFill>
                  <a:srgbClr val="000000"/>
                </a:solidFill>
              </a:rPr>
              <a:t>Presence of skin induration with a characteristic symmetrical distribution pattern, typical visceral organ manifestation-establishes the diagnosis with high certainly.</a:t>
            </a:r>
          </a:p>
          <a:p>
            <a:pPr marL="0" indent="0" algn="l" rtl="0">
              <a:buClr>
                <a:srgbClr val="C00000"/>
              </a:buClr>
              <a:buNone/>
            </a:pPr>
            <a:endParaRPr lang="en-US" sz="2400" dirty="0" smtClean="0">
              <a:solidFill>
                <a:srgbClr val="000000"/>
              </a:solidFill>
            </a:endParaRPr>
          </a:p>
          <a:p>
            <a:pPr algn="l" rtl="0">
              <a:buClr>
                <a:srgbClr val="C00000"/>
              </a:buClr>
              <a:buFont typeface="Wingdings" pitchFamily="2" charset="2"/>
              <a:buChar char="ü"/>
            </a:pPr>
            <a:r>
              <a:rPr lang="en-US" sz="2400" dirty="0" smtClean="0">
                <a:solidFill>
                  <a:srgbClr val="000000"/>
                </a:solidFill>
              </a:rPr>
              <a:t>Nail fold capillary microscopy for differentiation from primary Reynaud's</a:t>
            </a:r>
          </a:p>
          <a:p>
            <a:pPr algn="l" rtl="0">
              <a:buClr>
                <a:srgbClr val="C00000"/>
              </a:buClr>
              <a:buNone/>
            </a:pPr>
            <a:endParaRPr lang="en-US" sz="2400" dirty="0" smtClean="0">
              <a:solidFill>
                <a:srgbClr val="000000"/>
              </a:solidFill>
              <a:latin typeface="Arial Narrow" pitchFamily="34" charset="0"/>
            </a:endParaRPr>
          </a:p>
          <a:p>
            <a:pPr algn="l" rtl="0">
              <a:buClr>
                <a:srgbClr val="C00000"/>
              </a:buClr>
              <a:buNone/>
            </a:pPr>
            <a:endParaRPr lang="en-US" sz="2400" dirty="0">
              <a:solidFill>
                <a:srgbClr val="000000"/>
              </a:solidFill>
              <a:latin typeface="Arial Narrow" pitchFamily="34" charset="0"/>
            </a:endParaRPr>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Systemic Sclerosis (Scleroderma)</a:t>
            </a:r>
            <a:endParaRPr lang="en-US" dirty="0"/>
          </a:p>
        </p:txBody>
      </p:sp>
      <p:sp>
        <p:nvSpPr>
          <p:cNvPr id="3" name="Content Placeholder 2"/>
          <p:cNvSpPr>
            <a:spLocks noGrp="1"/>
          </p:cNvSpPr>
          <p:nvPr>
            <p:ph idx="1"/>
          </p:nvPr>
        </p:nvSpPr>
        <p:spPr/>
        <p:txBody>
          <a:bodyPr>
            <a:normAutofit/>
          </a:bodyPr>
          <a:lstStyle/>
          <a:p>
            <a:pPr algn="l" rtl="0">
              <a:buNone/>
            </a:pPr>
            <a:r>
              <a:rPr lang="en-US" b="1" u="sng" dirty="0" smtClean="0"/>
              <a:t>Investigation</a:t>
            </a:r>
          </a:p>
          <a:p>
            <a:pPr algn="l" rtl="0"/>
            <a:r>
              <a:rPr lang="en-US" dirty="0" smtClean="0"/>
              <a:t>Full blood count </a:t>
            </a:r>
          </a:p>
          <a:p>
            <a:pPr algn="l" rtl="0">
              <a:buNone/>
            </a:pPr>
            <a:r>
              <a:rPr lang="en-US" dirty="0" smtClean="0"/>
              <a:t>     - Normocytic, Normochromic anemia </a:t>
            </a:r>
          </a:p>
          <a:p>
            <a:pPr algn="l" rtl="0">
              <a:buNone/>
            </a:pPr>
            <a:r>
              <a:rPr lang="en-US" dirty="0"/>
              <a:t> </a:t>
            </a:r>
            <a:r>
              <a:rPr lang="en-US" dirty="0" smtClean="0"/>
              <a:t>    - Microangiopathic haemolytic anemia in some people</a:t>
            </a:r>
          </a:p>
          <a:p>
            <a:pPr algn="l" rtl="0"/>
            <a:r>
              <a:rPr lang="en-US" dirty="0" smtClean="0"/>
              <a:t>Urea and electrolyte rise in acute kidney injury  </a:t>
            </a:r>
          </a:p>
          <a:p>
            <a:pPr algn="l" rtl="0">
              <a:buNone/>
            </a:pPr>
            <a:r>
              <a:rPr lang="en-US" dirty="0"/>
              <a:t> </a:t>
            </a:r>
            <a:r>
              <a:rPr lang="en-US" dirty="0" smtClean="0"/>
              <a:t>     - Urine microscopy, proteinuria, </a:t>
            </a:r>
            <a:r>
              <a:rPr lang="en-US" dirty="0" err="1" smtClean="0"/>
              <a:t>creatinine</a:t>
            </a:r>
            <a:r>
              <a:rPr lang="en-US" dirty="0" smtClean="0"/>
              <a:t>    should be measured</a:t>
            </a:r>
          </a:p>
        </p:txBody>
      </p:sp>
      <p:sp>
        <p:nvSpPr>
          <p:cNvPr id="4" name="Slide Number Placeholder 3"/>
          <p:cNvSpPr>
            <a:spLocks noGrp="1"/>
          </p:cNvSpPr>
          <p:nvPr>
            <p:ph type="sldNum" sz="quarter" idx="12"/>
          </p:nvPr>
        </p:nvSpPr>
        <p:spPr/>
        <p:txBody>
          <a:bodyPr/>
          <a:lstStyle/>
          <a:p>
            <a:fld id="{3BCB00BE-A621-448E-AA5A-3FD61876A4D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77500" lnSpcReduction="20000"/>
          </a:bodyPr>
          <a:lstStyle/>
          <a:p>
            <a:pPr algn="l" rtl="0">
              <a:buNone/>
            </a:pPr>
            <a:r>
              <a:rPr lang="en-US" dirty="0" smtClean="0"/>
              <a:t>     Systemic </a:t>
            </a:r>
            <a:r>
              <a:rPr lang="en-US" dirty="0"/>
              <a:t>sclerosis is a chronic multisystem disorder of unknown etiology characterized by the overproduction and accumulation of collagen with thickening of the skin and by structural and functional abnormalities of visceral organs, including the GI tract, lung, heart and kidneys</a:t>
            </a:r>
          </a:p>
          <a:p>
            <a:pPr algn="l" rtl="0">
              <a:buNone/>
            </a:pPr>
            <a:endParaRPr lang="en-US" dirty="0"/>
          </a:p>
          <a:p>
            <a:pPr algn="l" rtl="0">
              <a:buNone/>
            </a:pPr>
            <a:endParaRPr lang="en-US" dirty="0" smtClean="0"/>
          </a:p>
          <a:p>
            <a:pPr algn="l" rtl="0">
              <a:buNone/>
            </a:pPr>
            <a:r>
              <a:rPr lang="en-US" dirty="0" smtClean="0"/>
              <a:t> </a:t>
            </a:r>
            <a:r>
              <a:rPr lang="en-US" dirty="0"/>
              <a:t>Epidemiology</a:t>
            </a:r>
          </a:p>
          <a:p>
            <a:pPr algn="l" rtl="0"/>
            <a:r>
              <a:rPr lang="en-US" dirty="0"/>
              <a:t> Usual onset in </a:t>
            </a:r>
            <a:r>
              <a:rPr lang="en-US" dirty="0" smtClean="0"/>
              <a:t>30s </a:t>
            </a:r>
            <a:r>
              <a:rPr lang="en-US" dirty="0"/>
              <a:t>or </a:t>
            </a:r>
            <a:r>
              <a:rPr lang="en-US" dirty="0" smtClean="0"/>
              <a:t>40s</a:t>
            </a:r>
            <a:endParaRPr lang="en-US" dirty="0"/>
          </a:p>
          <a:p>
            <a:pPr algn="l" rtl="0"/>
            <a:r>
              <a:rPr lang="en-US" dirty="0"/>
              <a:t> Female-to-male ratio is between </a:t>
            </a:r>
            <a:r>
              <a:rPr lang="en-US" dirty="0" smtClean="0"/>
              <a:t>3</a:t>
            </a:r>
            <a:r>
              <a:rPr lang="ar-SA" dirty="0" smtClean="0"/>
              <a:t>-</a:t>
            </a:r>
            <a:r>
              <a:rPr lang="en-US" dirty="0" smtClean="0"/>
              <a:t>5:1 </a:t>
            </a:r>
            <a:endParaRPr lang="en-US" dirty="0"/>
          </a:p>
          <a:p>
            <a:pPr algn="l" rtl="0"/>
            <a:r>
              <a:rPr lang="en-US" dirty="0"/>
              <a:t> More common in African Americans than whites</a:t>
            </a:r>
          </a:p>
          <a:p>
            <a:endParaRPr lang="ar-IQ"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Systemic Sclerosis (Scleroderma)</a:t>
            </a:r>
            <a:endParaRPr lang="en-US" b="1"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pPr algn="l" rtl="0">
              <a:buNone/>
            </a:pPr>
            <a:r>
              <a:rPr lang="en-US" b="1" u="sng" dirty="0" smtClean="0"/>
              <a:t>Investigations</a:t>
            </a:r>
            <a:endParaRPr lang="en-US" dirty="0" smtClean="0"/>
          </a:p>
          <a:p>
            <a:pPr marL="0" indent="0" algn="l" rtl="0">
              <a:buNone/>
            </a:pPr>
            <a:r>
              <a:rPr lang="en-US" b="1" dirty="0" smtClean="0"/>
              <a:t>Antibodies</a:t>
            </a:r>
          </a:p>
          <a:p>
            <a:pPr algn="l" rtl="0">
              <a:buClr>
                <a:srgbClr val="00B0F0"/>
              </a:buClr>
              <a:buFont typeface="Wingdings 2" pitchFamily="18" charset="2"/>
              <a:buChar char="ö"/>
            </a:pPr>
            <a:r>
              <a:rPr lang="en-US" b="1" dirty="0" smtClean="0"/>
              <a:t>Anti centromere anti bodies (ACAs) </a:t>
            </a:r>
            <a:r>
              <a:rPr lang="en-US" dirty="0" smtClean="0"/>
              <a:t>occur in 50% of cases in LcSSc</a:t>
            </a:r>
          </a:p>
          <a:p>
            <a:pPr algn="l" rtl="0">
              <a:buClr>
                <a:srgbClr val="00B0F0"/>
              </a:buClr>
              <a:buFont typeface="Wingdings 2" pitchFamily="18" charset="2"/>
              <a:buChar char="ö"/>
            </a:pPr>
            <a:r>
              <a:rPr lang="en-US" b="1" dirty="0" smtClean="0"/>
              <a:t>Anti topoisomerase-1 </a:t>
            </a:r>
            <a:r>
              <a:rPr lang="en-US" dirty="0" smtClean="0"/>
              <a:t>(called Anti-ScL-70) in 30% of cases in DcSSc</a:t>
            </a:r>
          </a:p>
          <a:p>
            <a:pPr algn="l" rtl="0">
              <a:buClr>
                <a:srgbClr val="00B0F0"/>
              </a:buClr>
              <a:buFont typeface="Wingdings 2" pitchFamily="18" charset="2"/>
              <a:buChar char="ö"/>
            </a:pPr>
            <a:r>
              <a:rPr lang="en-US" dirty="0" smtClean="0"/>
              <a:t>Anti RNA Polymerase is associated with SRC </a:t>
            </a:r>
          </a:p>
          <a:p>
            <a:pPr algn="l" rtl="0">
              <a:buClr>
                <a:srgbClr val="00B0F0"/>
              </a:buClr>
              <a:buFont typeface="Wingdings 2" pitchFamily="18" charset="2"/>
              <a:buChar char="ö"/>
            </a:pPr>
            <a:r>
              <a:rPr lang="en-US" dirty="0" smtClean="0"/>
              <a:t>ANA is positive in 95%</a:t>
            </a:r>
          </a:p>
          <a:p>
            <a:pPr algn="l" rtl="0">
              <a:buClr>
                <a:srgbClr val="00B0F0"/>
              </a:buClr>
              <a:buFont typeface="Wingdings 2" pitchFamily="18" charset="2"/>
              <a:buChar char="ö"/>
            </a:pPr>
            <a:r>
              <a:rPr lang="en-US" dirty="0" smtClean="0"/>
              <a:t>Rheumatoid factor is positive in 30% </a:t>
            </a:r>
            <a:endParaRPr lang="en-US" b="1" dirty="0"/>
          </a:p>
        </p:txBody>
      </p:sp>
      <p:sp>
        <p:nvSpPr>
          <p:cNvPr id="4" name="Slide Number Placeholder 3"/>
          <p:cNvSpPr>
            <a:spLocks noGrp="1"/>
          </p:cNvSpPr>
          <p:nvPr>
            <p:ph type="sldNum" sz="quarter" idx="12"/>
          </p:nvPr>
        </p:nvSpPr>
        <p:spPr/>
        <p:txBody>
          <a:bodyPr/>
          <a:lstStyle/>
          <a:p>
            <a:fld id="{3BCB00BE-A621-448E-AA5A-3FD61876A4D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903649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53882" dir="2700000" algn="ctr" rotWithShape="0">
                    <a:schemeClr val="tx2"/>
                  </a:outerShdw>
                </a:effectLst>
              </a14:hiddenEffects>
            </a:ext>
          </a:extLst>
        </p:spPr>
      </p:pic>
    </p:spTree>
    <p:extLst>
      <p:ext uri="{BB962C8B-B14F-4D97-AF65-F5344CB8AC3E}">
        <p14:creationId xmlns:p14="http://schemas.microsoft.com/office/powerpoint/2010/main" val="1528679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graphicFrame>
        <p:nvGraphicFramePr>
          <p:cNvPr id="4" name="Content Placeholder 3"/>
          <p:cNvGraphicFramePr>
            <a:graphicFrameLocks noGrp="1"/>
          </p:cNvGraphicFramePr>
          <p:nvPr>
            <p:ph sz="quarter" idx="13"/>
            <p:custDataLst>
              <p:tags r:id="rId2"/>
            </p:custDataLst>
            <p:extLst>
              <p:ext uri="{D42A27DB-BD31-4B8C-83A1-F6EECF244321}">
                <p14:modId xmlns:p14="http://schemas.microsoft.com/office/powerpoint/2010/main" val="2436144418"/>
              </p:ext>
            </p:extLst>
          </p:nvPr>
        </p:nvGraphicFramePr>
        <p:xfrm>
          <a:off x="457200" y="1447800"/>
          <a:ext cx="8229600" cy="441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097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5172100" cy="685800"/>
          </a:xfrm>
        </p:spPr>
        <p:txBody>
          <a:bodyPr>
            <a:normAutofit fontScale="90000"/>
          </a:bodyPr>
          <a:lstStyle/>
          <a:p>
            <a:r>
              <a:rPr lang="en-US" dirty="0" smtClean="0">
                <a:solidFill>
                  <a:srgbClr val="000000"/>
                </a:solidFill>
                <a:latin typeface="Arial Rounded MT Bold" pitchFamily="34" charset="0"/>
              </a:rPr>
              <a:t>Treatment</a:t>
            </a:r>
            <a:endParaRPr lang="en-US" dirty="0">
              <a:solidFill>
                <a:srgbClr val="000000"/>
              </a:solidFill>
              <a:latin typeface="Arial Rounded MT Bold" pitchFamily="34" charset="0"/>
            </a:endParaRPr>
          </a:p>
        </p:txBody>
      </p:sp>
      <p:sp>
        <p:nvSpPr>
          <p:cNvPr id="3" name="Content Placeholder 2"/>
          <p:cNvSpPr>
            <a:spLocks noGrp="1"/>
          </p:cNvSpPr>
          <p:nvPr>
            <p:ph idx="1"/>
          </p:nvPr>
        </p:nvSpPr>
        <p:spPr>
          <a:xfrm>
            <a:off x="683568" y="1196752"/>
            <a:ext cx="7901014" cy="5057788"/>
          </a:xfrm>
        </p:spPr>
        <p:txBody>
          <a:bodyPr>
            <a:normAutofit fontScale="92500"/>
          </a:bodyPr>
          <a:lstStyle/>
          <a:p>
            <a:pPr algn="l" rtl="0">
              <a:buClr>
                <a:srgbClr val="00B0F0"/>
              </a:buClr>
              <a:buFont typeface="Wingdings 2" pitchFamily="18" charset="2"/>
              <a:buChar char="ö"/>
            </a:pPr>
            <a:r>
              <a:rPr lang="en-US" sz="2400" dirty="0" smtClean="0"/>
              <a:t>Regular exercises and skin lubricants may limit contractures but no treatment has proven efficacy in reducing skin fibrosis.</a:t>
            </a:r>
          </a:p>
          <a:p>
            <a:pPr algn="l" rtl="0">
              <a:buClr>
                <a:srgbClr val="00B0F0"/>
              </a:buClr>
              <a:buFont typeface="Wingdings 2" pitchFamily="18" charset="2"/>
              <a:buChar char="ö"/>
            </a:pPr>
            <a:endParaRPr lang="en-US" sz="2400" dirty="0" smtClean="0"/>
          </a:p>
          <a:p>
            <a:pPr algn="l" rtl="0">
              <a:buClr>
                <a:srgbClr val="00B0F0"/>
              </a:buClr>
              <a:buFont typeface="Wingdings 2" pitchFamily="18" charset="2"/>
              <a:buChar char="ö"/>
            </a:pPr>
            <a:r>
              <a:rPr lang="en-US" sz="2400" dirty="0"/>
              <a:t> Raynaud’s may be improved by hand warmers and oral vasodilators (calcium-channel blockers. In severe cases, parenteral vasodilators prostacyclin analogues  (</a:t>
            </a:r>
            <a:r>
              <a:rPr lang="en-US" sz="2400" dirty="0" err="1"/>
              <a:t>iloprost</a:t>
            </a:r>
            <a:r>
              <a:rPr lang="en-US" sz="2400" dirty="0"/>
              <a:t>, </a:t>
            </a:r>
            <a:r>
              <a:rPr lang="en-US" sz="2400" dirty="0" err="1"/>
              <a:t>epoprostenol</a:t>
            </a:r>
            <a:r>
              <a:rPr lang="en-US" sz="2400" dirty="0"/>
              <a:t>) are used.</a:t>
            </a:r>
          </a:p>
          <a:p>
            <a:pPr marL="0" indent="0" algn="l" rtl="0">
              <a:buClr>
                <a:srgbClr val="00B0F0"/>
              </a:buClr>
              <a:buNone/>
            </a:pPr>
            <a:r>
              <a:rPr lang="en-US" sz="2400" dirty="0" smtClean="0"/>
              <a:t> </a:t>
            </a:r>
          </a:p>
          <a:p>
            <a:pPr algn="l" rtl="0">
              <a:buClr>
                <a:srgbClr val="00B0F0"/>
              </a:buClr>
              <a:buFont typeface="Wingdings 2" pitchFamily="18" charset="2"/>
              <a:buChar char="ö"/>
            </a:pPr>
            <a:r>
              <a:rPr lang="en-US" sz="2400" dirty="0" err="1" smtClean="0"/>
              <a:t>Oesophageal</a:t>
            </a:r>
            <a:r>
              <a:rPr lang="en-US" sz="2400" dirty="0" smtClean="0"/>
              <a:t> symptoms can almost always be improved by proton pump </a:t>
            </a:r>
            <a:r>
              <a:rPr lang="en-US" sz="2400" dirty="0" smtClean="0"/>
              <a:t>inhibitors.</a:t>
            </a:r>
            <a:endParaRPr lang="en-US" sz="2400" dirty="0" smtClean="0"/>
          </a:p>
          <a:p>
            <a:pPr marL="0" indent="0" algn="l" rtl="0">
              <a:buClr>
                <a:srgbClr val="00B0F0"/>
              </a:buClr>
              <a:buNone/>
            </a:pPr>
            <a:r>
              <a:rPr lang="en-US" sz="2400" dirty="0" smtClean="0"/>
              <a:t> </a:t>
            </a:r>
          </a:p>
          <a:p>
            <a:pPr algn="l" rtl="0">
              <a:buClr>
                <a:srgbClr val="00B0F0"/>
              </a:buClr>
              <a:buFont typeface="Wingdings 2" pitchFamily="18" charset="2"/>
              <a:buChar char="ö"/>
            </a:pPr>
            <a:r>
              <a:rPr lang="en-US" sz="2400" dirty="0" smtClean="0"/>
              <a:t>Symptomatic </a:t>
            </a:r>
            <a:r>
              <a:rPr lang="en-US" sz="2400" dirty="0" err="1" smtClean="0"/>
              <a:t>malabsorption</a:t>
            </a:r>
            <a:r>
              <a:rPr lang="en-US" sz="2400" dirty="0" smtClean="0"/>
              <a:t> requires nutritional supplements and antibiotics to treat small intestinal bacterial overgrowth.</a:t>
            </a:r>
          </a:p>
          <a:p>
            <a:pPr rtl="0"/>
            <a:endParaRPr lang="en-US" sz="2400" dirty="0" smtClean="0"/>
          </a:p>
          <a:p>
            <a:pPr>
              <a:buFont typeface="Wingdings" pitchFamily="2" charset="2"/>
              <a:buChar char="ü"/>
            </a:pPr>
            <a:endParaRPr lang="en-US" sz="2400" dirty="0">
              <a:latin typeface="Arial Narrow"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52400"/>
            <a:ext cx="7681938" cy="108248"/>
          </a:xfrm>
        </p:spPr>
        <p:txBody>
          <a:bodyPr>
            <a:normAutofit fontScale="90000"/>
          </a:bodyPr>
          <a:lstStyle/>
          <a:p>
            <a:endParaRPr lang="en-US" sz="3600" dirty="0">
              <a:solidFill>
                <a:srgbClr val="000000"/>
              </a:solidFill>
              <a:latin typeface="Arial Rounded MT Bold" pitchFamily="34" charset="0"/>
            </a:endParaRPr>
          </a:p>
        </p:txBody>
      </p:sp>
      <p:sp>
        <p:nvSpPr>
          <p:cNvPr id="3" name="Content Placeholder 2"/>
          <p:cNvSpPr>
            <a:spLocks noGrp="1"/>
          </p:cNvSpPr>
          <p:nvPr>
            <p:ph idx="1"/>
          </p:nvPr>
        </p:nvSpPr>
        <p:spPr>
          <a:xfrm>
            <a:off x="457200" y="764704"/>
            <a:ext cx="8229600" cy="5788496"/>
          </a:xfrm>
        </p:spPr>
        <p:txBody>
          <a:bodyPr>
            <a:normAutofit/>
          </a:bodyPr>
          <a:lstStyle/>
          <a:p>
            <a:pPr algn="l" rtl="0">
              <a:buClr>
                <a:srgbClr val="00B0F0"/>
              </a:buClr>
              <a:buFont typeface="Calibri" pitchFamily="34" charset="0"/>
              <a:buChar char="●"/>
            </a:pPr>
            <a:r>
              <a:rPr lang="en-US" sz="2400" dirty="0" smtClean="0"/>
              <a:t>Renal involvement requires intensive control of hypertension. First drug of choice is an ACE inhibitor. </a:t>
            </a:r>
          </a:p>
          <a:p>
            <a:pPr marL="0" indent="0" algn="l" rtl="0">
              <a:buClr>
                <a:srgbClr val="00B0F0"/>
              </a:buClr>
              <a:buNone/>
            </a:pPr>
            <a:r>
              <a:rPr lang="en-US" sz="2400" dirty="0" smtClean="0"/>
              <a:t> </a:t>
            </a:r>
          </a:p>
          <a:p>
            <a:pPr algn="l" rtl="0">
              <a:buClr>
                <a:srgbClr val="00B0F0"/>
              </a:buClr>
              <a:buFont typeface="Calibri" pitchFamily="34" charset="0"/>
              <a:buChar char="●"/>
            </a:pPr>
            <a:r>
              <a:rPr lang="en-US" sz="2400" dirty="0" smtClean="0"/>
              <a:t>High-dose corticosteroids (above 10 mg </a:t>
            </a:r>
            <a:r>
              <a:rPr lang="en-US" sz="2400" dirty="0" err="1" smtClean="0"/>
              <a:t>prednisolone</a:t>
            </a:r>
            <a:r>
              <a:rPr lang="en-US" sz="2400" dirty="0" smtClean="0"/>
              <a:t> daily) may increase the risk of SRC.</a:t>
            </a:r>
          </a:p>
          <a:p>
            <a:pPr algn="l" rtl="0">
              <a:buClr>
                <a:srgbClr val="00B0F0"/>
              </a:buClr>
              <a:buFont typeface="Calibri" pitchFamily="34" charset="0"/>
              <a:buChar char="●"/>
            </a:pPr>
            <a:endParaRPr lang="en-US" sz="2400" dirty="0" smtClean="0"/>
          </a:p>
          <a:p>
            <a:pPr algn="l" rtl="0">
              <a:buClr>
                <a:srgbClr val="00B0F0"/>
              </a:buClr>
              <a:buFont typeface="Calibri" pitchFamily="34" charset="0"/>
              <a:buChar char="●"/>
            </a:pPr>
            <a:r>
              <a:rPr lang="en-US" sz="2400" dirty="0" smtClean="0"/>
              <a:t> Pulmonary hypertension is treated with oral vasodilators, oxygen and </a:t>
            </a:r>
            <a:r>
              <a:rPr lang="en-US" sz="2400" dirty="0" err="1" smtClean="0"/>
              <a:t>warfarin</a:t>
            </a:r>
            <a:r>
              <a:rPr lang="en-US" sz="2400" dirty="0" smtClean="0"/>
              <a:t>. Advanced cases should receive </a:t>
            </a:r>
            <a:r>
              <a:rPr lang="en-US" sz="2400" dirty="0" err="1" smtClean="0"/>
              <a:t>prostacyclin</a:t>
            </a:r>
            <a:r>
              <a:rPr lang="en-US" sz="2400" dirty="0" smtClean="0"/>
              <a:t> therapy (inhaled, subcutaneous or intravenous) or the </a:t>
            </a:r>
            <a:r>
              <a:rPr lang="en-US" sz="2400" b="1" dirty="0" smtClean="0"/>
              <a:t>oral </a:t>
            </a:r>
            <a:r>
              <a:rPr lang="en-US" sz="2400" b="1" dirty="0" err="1" smtClean="0"/>
              <a:t>endothelin</a:t>
            </a:r>
            <a:r>
              <a:rPr lang="en-US" sz="2400" b="1" dirty="0" smtClean="0"/>
              <a:t>-receptor antagonists</a:t>
            </a:r>
            <a:r>
              <a:rPr lang="en-US" sz="2400" dirty="0" smtClean="0"/>
              <a:t>.</a:t>
            </a:r>
          </a:p>
          <a:p>
            <a:pPr algn="l" rtl="0">
              <a:buClr>
                <a:srgbClr val="00B0F0"/>
              </a:buClr>
              <a:buFont typeface="Calibri" pitchFamily="34" charset="0"/>
              <a:buChar char="●"/>
            </a:pPr>
            <a:endParaRPr lang="en-US" sz="2400" dirty="0" smtClean="0"/>
          </a:p>
          <a:p>
            <a:pPr algn="l" rtl="0">
              <a:buClr>
                <a:srgbClr val="00B0F0"/>
              </a:buClr>
              <a:buFont typeface="Calibri" pitchFamily="34" charset="0"/>
              <a:buChar char="●"/>
            </a:pPr>
            <a:r>
              <a:rPr lang="en-US" sz="2400" dirty="0" smtClean="0"/>
              <a:t> Pulmonary fibrosis is currently treated with </a:t>
            </a:r>
            <a:r>
              <a:rPr lang="en-US" sz="2400" dirty="0" err="1" smtClean="0"/>
              <a:t>immuno</a:t>
            </a:r>
            <a:r>
              <a:rPr lang="en-US" sz="2400" dirty="0" smtClean="0"/>
              <a:t>-suppression, most often with </a:t>
            </a:r>
            <a:r>
              <a:rPr lang="en-US" sz="2400" dirty="0" err="1" smtClean="0"/>
              <a:t>cyclophosphamide</a:t>
            </a:r>
            <a:r>
              <a:rPr lang="en-US" sz="2400" dirty="0" smtClean="0"/>
              <a:t> or </a:t>
            </a:r>
            <a:r>
              <a:rPr lang="en-US" sz="2400" dirty="0" err="1" smtClean="0"/>
              <a:t>azathioprine</a:t>
            </a:r>
            <a:r>
              <a:rPr lang="en-US" sz="2400" dirty="0" smtClean="0"/>
              <a:t> combined with low-dose oral </a:t>
            </a:r>
            <a:r>
              <a:rPr lang="en-US" sz="2400" dirty="0" err="1" smtClean="0"/>
              <a:t>prednisolone</a:t>
            </a:r>
            <a:r>
              <a:rPr lang="en-US" sz="2400" dirty="0" smtClean="0"/>
              <a:t>.</a:t>
            </a:r>
          </a:p>
          <a:p>
            <a:pPr algn="l" rtl="0">
              <a:buFont typeface="Arial" pitchFamily="34" charset="0"/>
              <a:buChar char="•"/>
            </a:pPr>
            <a:endParaRPr lang="en-US" sz="2400" b="1"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754061"/>
          </a:xfrm>
        </p:spPr>
        <p:txBody>
          <a:bodyPr/>
          <a:lstStyle/>
          <a:p>
            <a:r>
              <a:rPr lang="en-US" dirty="0" smtClean="0"/>
              <a:t>Prognosis</a:t>
            </a:r>
            <a:endParaRPr lang="en-US" dirty="0"/>
          </a:p>
        </p:txBody>
      </p:sp>
      <p:graphicFrame>
        <p:nvGraphicFramePr>
          <p:cNvPr id="5" name="Diagram 4"/>
          <p:cNvGraphicFramePr/>
          <p:nvPr>
            <p:custDataLst>
              <p:tags r:id="rId2"/>
            </p:custDataLst>
            <p:extLst>
              <p:ext uri="{D42A27DB-BD31-4B8C-83A1-F6EECF244321}">
                <p14:modId xmlns:p14="http://schemas.microsoft.com/office/powerpoint/2010/main" val="2193779032"/>
              </p:ext>
            </p:extLst>
          </p:nvPr>
        </p:nvGraphicFramePr>
        <p:xfrm>
          <a:off x="491170" y="1333043"/>
          <a:ext cx="8305800" cy="5288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5754236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l" rtl="0">
              <a:buNone/>
            </a:pPr>
            <a:r>
              <a:rPr lang="en-US" dirty="0" err="1" smtClean="0"/>
              <a:t>Q.Which</a:t>
            </a:r>
            <a:r>
              <a:rPr lang="en-US" dirty="0" smtClean="0"/>
              <a:t> </a:t>
            </a:r>
            <a:r>
              <a:rPr lang="en-US" dirty="0"/>
              <a:t>part of the gastrointestinal (GI) tract is most frequently involved in Systemic Sclerosis?</a:t>
            </a:r>
          </a:p>
          <a:p>
            <a:pPr algn="l" rtl="0">
              <a:buNone/>
            </a:pPr>
            <a:r>
              <a:rPr lang="en-US" dirty="0"/>
              <a:t> </a:t>
            </a:r>
          </a:p>
          <a:p>
            <a:pPr marL="514350" indent="-514350" algn="l" rtl="0">
              <a:buFont typeface="+mj-lt"/>
              <a:buAutoNum type="alphaUcPeriod"/>
            </a:pPr>
            <a:r>
              <a:rPr lang="en-US" dirty="0" smtClean="0"/>
              <a:t>Esophagus</a:t>
            </a:r>
            <a:endParaRPr lang="en-US" dirty="0"/>
          </a:p>
          <a:p>
            <a:pPr marL="514350" indent="-514350" algn="l" rtl="0">
              <a:buFont typeface="+mj-lt"/>
              <a:buAutoNum type="alphaUcPeriod"/>
            </a:pPr>
            <a:r>
              <a:rPr lang="en-US" dirty="0" smtClean="0"/>
              <a:t>Stomach</a:t>
            </a:r>
            <a:endParaRPr lang="en-US" dirty="0"/>
          </a:p>
          <a:p>
            <a:pPr marL="514350" indent="-514350" algn="l" rtl="0">
              <a:buFont typeface="+mj-lt"/>
              <a:buAutoNum type="alphaUcPeriod"/>
            </a:pPr>
            <a:r>
              <a:rPr lang="en-US" dirty="0" smtClean="0"/>
              <a:t>Duodenum</a:t>
            </a:r>
            <a:endParaRPr lang="en-US" dirty="0"/>
          </a:p>
          <a:p>
            <a:pPr marL="514350" indent="-514350" algn="l" rtl="0">
              <a:buFont typeface="+mj-lt"/>
              <a:buAutoNum type="alphaUcPeriod"/>
            </a:pPr>
            <a:r>
              <a:rPr lang="en-US" dirty="0" smtClean="0"/>
              <a:t>Ileum</a:t>
            </a:r>
            <a:endParaRPr lang="en-US" dirty="0"/>
          </a:p>
          <a:p>
            <a:pPr marL="514350" indent="-514350" algn="l" rtl="0">
              <a:buFont typeface="+mj-lt"/>
              <a:buAutoNum type="alphaUcPeriod"/>
            </a:pPr>
            <a:r>
              <a:rPr lang="en-US" dirty="0" smtClean="0"/>
              <a:t>Colon</a:t>
            </a:r>
            <a:endParaRPr lang="en-US" dirty="0"/>
          </a:p>
          <a:p>
            <a:pPr algn="l">
              <a:buNone/>
            </a:pPr>
            <a:endParaRPr lang="ar-IQ"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a:bodyPr>
          <a:lstStyle/>
          <a:p>
            <a:pPr algn="l" rtl="0">
              <a:buNone/>
            </a:pPr>
            <a:r>
              <a:rPr lang="en-US" dirty="0" err="1" smtClean="0"/>
              <a:t>Q.Which</a:t>
            </a:r>
            <a:r>
              <a:rPr lang="en-US" dirty="0" smtClean="0"/>
              <a:t> </a:t>
            </a:r>
            <a:r>
              <a:rPr lang="en-US" dirty="0"/>
              <a:t>part of the gastrointestinal (GI) tract is most frequently involved in Systemic Sclerosis?</a:t>
            </a:r>
          </a:p>
          <a:p>
            <a:pPr algn="l" rtl="0">
              <a:buNone/>
            </a:pPr>
            <a:r>
              <a:rPr lang="en-US" dirty="0"/>
              <a:t> </a:t>
            </a:r>
          </a:p>
          <a:p>
            <a:pPr marL="514350" indent="-514350" algn="l" rtl="0">
              <a:buFont typeface="+mj-lt"/>
              <a:buAutoNum type="alphaUcPeriod"/>
            </a:pPr>
            <a:r>
              <a:rPr lang="en-US" b="1" dirty="0" smtClean="0">
                <a:solidFill>
                  <a:srgbClr val="00B0F0"/>
                </a:solidFill>
              </a:rPr>
              <a:t>Esophagus</a:t>
            </a:r>
            <a:endParaRPr lang="en-US" b="1" dirty="0">
              <a:solidFill>
                <a:srgbClr val="00B0F0"/>
              </a:solidFill>
            </a:endParaRPr>
          </a:p>
          <a:p>
            <a:pPr marL="514350" indent="-514350" algn="l" rtl="0">
              <a:buFont typeface="+mj-lt"/>
              <a:buAutoNum type="alphaUcPeriod"/>
            </a:pPr>
            <a:r>
              <a:rPr lang="en-US" dirty="0" smtClean="0"/>
              <a:t>Stomach</a:t>
            </a:r>
            <a:endParaRPr lang="en-US" dirty="0"/>
          </a:p>
          <a:p>
            <a:pPr marL="514350" indent="-514350" algn="l" rtl="0">
              <a:buFont typeface="+mj-lt"/>
              <a:buAutoNum type="alphaUcPeriod"/>
            </a:pPr>
            <a:r>
              <a:rPr lang="en-US" dirty="0" smtClean="0"/>
              <a:t>Duodenum</a:t>
            </a:r>
            <a:endParaRPr lang="en-US" dirty="0"/>
          </a:p>
          <a:p>
            <a:pPr marL="514350" indent="-514350" algn="l" rtl="0">
              <a:buFont typeface="+mj-lt"/>
              <a:buAutoNum type="alphaUcPeriod"/>
            </a:pPr>
            <a:r>
              <a:rPr lang="en-US" dirty="0" smtClean="0"/>
              <a:t>Ileum</a:t>
            </a:r>
            <a:endParaRPr lang="en-US" dirty="0"/>
          </a:p>
          <a:p>
            <a:pPr marL="514350" indent="-514350" algn="l" rtl="0">
              <a:buFont typeface="+mj-lt"/>
              <a:buAutoNum type="alphaUcPeriod"/>
            </a:pPr>
            <a:r>
              <a:rPr lang="en-US" dirty="0" smtClean="0"/>
              <a:t>Colon</a:t>
            </a:r>
            <a:endParaRPr lang="en-US" dirty="0"/>
          </a:p>
          <a:p>
            <a:pPr algn="l">
              <a:buNone/>
            </a:pPr>
            <a:endParaRPr lang="ar-IQ" dirty="0"/>
          </a:p>
        </p:txBody>
      </p:sp>
    </p:spTree>
    <p:extLst>
      <p:ext uri="{BB962C8B-B14F-4D97-AF65-F5344CB8AC3E}">
        <p14:creationId xmlns:p14="http://schemas.microsoft.com/office/powerpoint/2010/main" val="1057033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357166"/>
            <a:ext cx="8229600" cy="5768997"/>
          </a:xfrm>
        </p:spPr>
        <p:txBody>
          <a:bodyPr>
            <a:normAutofit/>
          </a:bodyPr>
          <a:lstStyle/>
          <a:p>
            <a:pPr algn="l" rtl="0">
              <a:buNone/>
            </a:pPr>
            <a:r>
              <a:rPr lang="en-US" sz="2400" dirty="0" smtClean="0"/>
              <a:t>     </a:t>
            </a:r>
            <a:r>
              <a:rPr lang="en-US" sz="2400" b="1" dirty="0" smtClean="0"/>
              <a:t>QUES/</a:t>
            </a:r>
            <a:r>
              <a:rPr lang="en-US" sz="2400" dirty="0" smtClean="0"/>
              <a:t>A39-year-old </a:t>
            </a:r>
            <a:r>
              <a:rPr lang="en-US" sz="2400" dirty="0"/>
              <a:t>woman complains of developing painful pale fingers on cold exposure for the past 5 years. Recently, she has noticed </a:t>
            </a:r>
            <a:r>
              <a:rPr lang="en-US" sz="2400" dirty="0" smtClean="0"/>
              <a:t>swollen fingers </a:t>
            </a:r>
            <a:r>
              <a:rPr lang="en-US" sz="2400" dirty="0"/>
              <a:t>and tight skin, which limit flexion and extension. She also has new abdominal symptoms that are bothersome. On examination, </a:t>
            </a:r>
            <a:r>
              <a:rPr lang="en-US" sz="2400" dirty="0" smtClean="0"/>
              <a:t>the skin </a:t>
            </a:r>
            <a:r>
              <a:rPr lang="en-US" sz="2400" dirty="0"/>
              <a:t>on the fingers is smooth and shiny with associated edema. The rest of the examination is normal.</a:t>
            </a:r>
          </a:p>
          <a:p>
            <a:pPr algn="l" rtl="0">
              <a:buNone/>
            </a:pPr>
            <a:r>
              <a:rPr lang="en-US" sz="2400" dirty="0"/>
              <a:t> </a:t>
            </a:r>
          </a:p>
          <a:p>
            <a:pPr algn="l" rtl="0">
              <a:buNone/>
            </a:pPr>
            <a:r>
              <a:rPr lang="en-US" sz="2400" dirty="0">
                <a:solidFill>
                  <a:srgbClr val="002060"/>
                </a:solidFill>
              </a:rPr>
              <a:t>A. What is the most likely diagnosis ?</a:t>
            </a:r>
          </a:p>
          <a:p>
            <a:pPr algn="l" rtl="0">
              <a:buNone/>
            </a:pPr>
            <a:r>
              <a:rPr lang="en-US" sz="2400" dirty="0">
                <a:solidFill>
                  <a:srgbClr val="002060"/>
                </a:solidFill>
              </a:rPr>
              <a:t>B. What is the most specific </a:t>
            </a:r>
            <a:r>
              <a:rPr lang="en-US" sz="2400" dirty="0" err="1">
                <a:solidFill>
                  <a:srgbClr val="002060"/>
                </a:solidFill>
              </a:rPr>
              <a:t>autoantibodies</a:t>
            </a:r>
            <a:r>
              <a:rPr lang="en-US" sz="2400" dirty="0">
                <a:solidFill>
                  <a:srgbClr val="002060"/>
                </a:solidFill>
              </a:rPr>
              <a:t>  test for diagnosis ?</a:t>
            </a:r>
          </a:p>
          <a:p>
            <a:pPr algn="l" rtl="0">
              <a:buNone/>
            </a:pPr>
            <a:r>
              <a:rPr lang="en-US" sz="2400" dirty="0">
                <a:solidFill>
                  <a:srgbClr val="002060"/>
                </a:solidFill>
              </a:rPr>
              <a:t>C. What is  the most appropriate step in management?</a:t>
            </a:r>
          </a:p>
          <a:p>
            <a:endParaRPr lang="ar-IQ" dirty="0">
              <a:solidFill>
                <a:srgbClr val="002060"/>
              </a:solidFill>
            </a:endParaRPr>
          </a:p>
        </p:txBody>
      </p:sp>
    </p:spTree>
    <p:extLst>
      <p:ext uri="{BB962C8B-B14F-4D97-AF65-F5344CB8AC3E}">
        <p14:creationId xmlns:p14="http://schemas.microsoft.com/office/powerpoint/2010/main" val="800862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4" name="Rounded Rectangle 3"/>
          <p:cNvSpPr/>
          <p:nvPr/>
        </p:nvSpPr>
        <p:spPr>
          <a:xfrm>
            <a:off x="3667125" y="1238250"/>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Scleroderma</a:t>
            </a:r>
            <a:endParaRPr lang="en-US" dirty="0">
              <a:solidFill>
                <a:prstClr val="white"/>
              </a:solidFill>
            </a:endParaRPr>
          </a:p>
        </p:txBody>
      </p:sp>
      <p:cxnSp>
        <p:nvCxnSpPr>
          <p:cNvPr id="6" name="Straight Connector 5"/>
          <p:cNvCxnSpPr>
            <a:stCxn id="4" idx="2"/>
          </p:cNvCxnSpPr>
          <p:nvPr/>
        </p:nvCxnSpPr>
        <p:spPr>
          <a:xfrm flipH="1">
            <a:off x="4460875" y="2349500"/>
            <a:ext cx="7938"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65250" y="2730500"/>
            <a:ext cx="30956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468813" y="2730500"/>
            <a:ext cx="31511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676275" y="3073400"/>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Localized Scleroderma</a:t>
            </a:r>
            <a:endParaRPr lang="en-US" dirty="0">
              <a:solidFill>
                <a:prstClr val="white"/>
              </a:solidFill>
            </a:endParaRPr>
          </a:p>
        </p:txBody>
      </p:sp>
      <p:sp>
        <p:nvSpPr>
          <p:cNvPr id="20" name="Rounded Rectangle 19"/>
          <p:cNvSpPr/>
          <p:nvPr/>
        </p:nvSpPr>
        <p:spPr>
          <a:xfrm>
            <a:off x="6818312" y="3073400"/>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Systemic Sclerosis (</a:t>
            </a:r>
            <a:r>
              <a:rPr lang="en-US" dirty="0" err="1" smtClean="0">
                <a:solidFill>
                  <a:prstClr val="white"/>
                </a:solidFill>
              </a:rPr>
              <a:t>SSc</a:t>
            </a:r>
            <a:r>
              <a:rPr lang="en-US" dirty="0" smtClean="0">
                <a:solidFill>
                  <a:prstClr val="white"/>
                </a:solidFill>
              </a:rPr>
              <a:t>)</a:t>
            </a:r>
            <a:endParaRPr lang="en-US" dirty="0">
              <a:solidFill>
                <a:prstClr val="white"/>
              </a:solidFill>
            </a:endParaRPr>
          </a:p>
        </p:txBody>
      </p:sp>
      <p:cxnSp>
        <p:nvCxnSpPr>
          <p:cNvPr id="22" name="Straight Connector 21"/>
          <p:cNvCxnSpPr/>
          <p:nvPr/>
        </p:nvCxnSpPr>
        <p:spPr>
          <a:xfrm>
            <a:off x="1365250" y="2730500"/>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0" idx="0"/>
          </p:cNvCxnSpPr>
          <p:nvPr/>
        </p:nvCxnSpPr>
        <p:spPr>
          <a:xfrm>
            <a:off x="7620000" y="2730500"/>
            <a:ext cx="0" cy="3429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161925" y="4686300"/>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err="1" smtClean="0">
                <a:solidFill>
                  <a:prstClr val="white"/>
                </a:solidFill>
              </a:rPr>
              <a:t>Morphea</a:t>
            </a:r>
            <a:endParaRPr lang="en-US" dirty="0">
              <a:solidFill>
                <a:prstClr val="white"/>
              </a:solidFill>
            </a:endParaRPr>
          </a:p>
        </p:txBody>
      </p:sp>
      <p:sp>
        <p:nvSpPr>
          <p:cNvPr id="27" name="Rounded Rectangle 26"/>
          <p:cNvSpPr/>
          <p:nvPr/>
        </p:nvSpPr>
        <p:spPr>
          <a:xfrm>
            <a:off x="1906587" y="4702175"/>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Linear Scleroderma</a:t>
            </a:r>
            <a:endParaRPr lang="en-US" dirty="0">
              <a:solidFill>
                <a:prstClr val="white"/>
              </a:solidFill>
            </a:endParaRPr>
          </a:p>
        </p:txBody>
      </p:sp>
      <p:sp>
        <p:nvSpPr>
          <p:cNvPr id="28" name="Rounded Rectangle 27"/>
          <p:cNvSpPr/>
          <p:nvPr/>
        </p:nvSpPr>
        <p:spPr>
          <a:xfrm>
            <a:off x="3736975" y="4702175"/>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Scleroderma en coup de sabre</a:t>
            </a:r>
            <a:endParaRPr lang="en-US" dirty="0">
              <a:solidFill>
                <a:prstClr val="white"/>
              </a:solidFill>
            </a:endParaRPr>
          </a:p>
        </p:txBody>
      </p:sp>
      <p:sp>
        <p:nvSpPr>
          <p:cNvPr id="29" name="Rounded Rectangle 28"/>
          <p:cNvSpPr/>
          <p:nvPr/>
        </p:nvSpPr>
        <p:spPr>
          <a:xfrm>
            <a:off x="5540375" y="4686300"/>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Diffuse cutaneous </a:t>
            </a:r>
            <a:r>
              <a:rPr lang="en-US" dirty="0" err="1" smtClean="0">
                <a:solidFill>
                  <a:prstClr val="white"/>
                </a:solidFill>
              </a:rPr>
              <a:t>SSc</a:t>
            </a:r>
            <a:endParaRPr lang="en-US" dirty="0">
              <a:solidFill>
                <a:prstClr val="white"/>
              </a:solidFill>
            </a:endParaRPr>
          </a:p>
        </p:txBody>
      </p:sp>
      <p:sp>
        <p:nvSpPr>
          <p:cNvPr id="30" name="Rounded Rectangle 29"/>
          <p:cNvSpPr/>
          <p:nvPr/>
        </p:nvSpPr>
        <p:spPr>
          <a:xfrm>
            <a:off x="7327900" y="4670425"/>
            <a:ext cx="1603375" cy="1111250"/>
          </a:xfrm>
          <a:prstGeom prst="roundRect">
            <a:avLst>
              <a:gd name="adj" fmla="val 16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US" dirty="0" smtClean="0">
                <a:solidFill>
                  <a:prstClr val="white"/>
                </a:solidFill>
              </a:rPr>
              <a:t>Limited cutaneous </a:t>
            </a:r>
            <a:r>
              <a:rPr lang="en-US" dirty="0" err="1" smtClean="0">
                <a:solidFill>
                  <a:prstClr val="white"/>
                </a:solidFill>
              </a:rPr>
              <a:t>SSc</a:t>
            </a:r>
            <a:endParaRPr lang="en-US" dirty="0">
              <a:solidFill>
                <a:prstClr val="white"/>
              </a:solidFill>
            </a:endParaRPr>
          </a:p>
        </p:txBody>
      </p:sp>
      <p:cxnSp>
        <p:nvCxnSpPr>
          <p:cNvPr id="37" name="Straight Connector 36"/>
          <p:cNvCxnSpPr>
            <a:stCxn id="20" idx="2"/>
            <a:endCxn id="30" idx="0"/>
          </p:cNvCxnSpPr>
          <p:nvPr/>
        </p:nvCxnSpPr>
        <p:spPr>
          <a:xfrm>
            <a:off x="7620000" y="4184650"/>
            <a:ext cx="509588" cy="4857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0" idx="2"/>
            <a:endCxn id="29" idx="0"/>
          </p:cNvCxnSpPr>
          <p:nvPr/>
        </p:nvCxnSpPr>
        <p:spPr>
          <a:xfrm flipH="1">
            <a:off x="6342063" y="4184650"/>
            <a:ext cx="1277937" cy="5016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9" idx="2"/>
            <a:endCxn id="26" idx="0"/>
          </p:cNvCxnSpPr>
          <p:nvPr/>
        </p:nvCxnSpPr>
        <p:spPr>
          <a:xfrm flipH="1">
            <a:off x="963613" y="4184650"/>
            <a:ext cx="514350" cy="5016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9" idx="2"/>
            <a:endCxn id="27" idx="0"/>
          </p:cNvCxnSpPr>
          <p:nvPr/>
        </p:nvCxnSpPr>
        <p:spPr>
          <a:xfrm>
            <a:off x="1477963" y="4184650"/>
            <a:ext cx="1230312" cy="517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9" idx="2"/>
            <a:endCxn id="28" idx="0"/>
          </p:cNvCxnSpPr>
          <p:nvPr/>
        </p:nvCxnSpPr>
        <p:spPr>
          <a:xfrm>
            <a:off x="1477963" y="4184650"/>
            <a:ext cx="3060700" cy="5175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7651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ctr" rtl="0" eaLnBrk="1" fontAlgn="auto" hangingPunct="1">
              <a:spcAft>
                <a:spcPts val="0"/>
              </a:spcAft>
              <a:defRPr/>
            </a:pPr>
            <a:r>
              <a:rPr lang="en-CA" sz="4800" b="1" dirty="0">
                <a:solidFill>
                  <a:srgbClr val="000000"/>
                </a:solidFill>
                <a:latin typeface="+mn-lt"/>
              </a:rPr>
              <a:t>LOCALIZED </a:t>
            </a:r>
            <a:r>
              <a:rPr lang="en-CA" sz="4800" b="1" dirty="0" smtClean="0">
                <a:solidFill>
                  <a:srgbClr val="000000"/>
                </a:solidFill>
                <a:latin typeface="+mn-lt"/>
              </a:rPr>
              <a:t>FORMS</a:t>
            </a:r>
            <a:endParaRPr lang="en-CA" sz="4800" b="1" dirty="0">
              <a:solidFill>
                <a:srgbClr val="000000"/>
              </a:solidFill>
              <a:latin typeface="+mn-lt"/>
            </a:endParaRPr>
          </a:p>
        </p:txBody>
      </p:sp>
      <p:sp>
        <p:nvSpPr>
          <p:cNvPr id="19459" name="Rectangle 3"/>
          <p:cNvSpPr>
            <a:spLocks noGrp="1" noChangeArrowheads="1"/>
          </p:cNvSpPr>
          <p:nvPr>
            <p:ph idx="1"/>
          </p:nvPr>
        </p:nvSpPr>
        <p:spPr>
          <a:xfrm>
            <a:off x="914400" y="1500188"/>
            <a:ext cx="7300913" cy="4856162"/>
          </a:xfrm>
        </p:spPr>
        <p:txBody>
          <a:bodyPr/>
          <a:lstStyle/>
          <a:p>
            <a:pPr algn="just" rtl="0" eaLnBrk="1" hangingPunct="1">
              <a:buClr>
                <a:srgbClr val="00B0F0"/>
              </a:buClr>
              <a:buFont typeface="Wingdings" pitchFamily="2" charset="2"/>
              <a:buChar char="ü"/>
            </a:pPr>
            <a:r>
              <a:rPr lang="en-CA" sz="2800" dirty="0" err="1" smtClean="0">
                <a:solidFill>
                  <a:srgbClr val="000000"/>
                </a:solidFill>
              </a:rPr>
              <a:t>Morphea</a:t>
            </a:r>
            <a:r>
              <a:rPr lang="en-CA" sz="2800" dirty="0" smtClean="0">
                <a:solidFill>
                  <a:srgbClr val="000000"/>
                </a:solidFill>
              </a:rPr>
              <a:t> </a:t>
            </a:r>
          </a:p>
          <a:p>
            <a:pPr algn="just" rtl="0" eaLnBrk="1" hangingPunct="1">
              <a:buClr>
                <a:srgbClr val="00B0F0"/>
              </a:buClr>
              <a:buFont typeface="Wingdings" pitchFamily="2" charset="2"/>
              <a:buChar char="ü"/>
            </a:pPr>
            <a:r>
              <a:rPr lang="en-CA" sz="2800" dirty="0" smtClean="0">
                <a:solidFill>
                  <a:srgbClr val="000000"/>
                </a:solidFill>
              </a:rPr>
              <a:t>Generalized / </a:t>
            </a:r>
            <a:r>
              <a:rPr lang="en-CA" sz="2800" dirty="0" err="1" smtClean="0">
                <a:solidFill>
                  <a:srgbClr val="000000"/>
                </a:solidFill>
              </a:rPr>
              <a:t>pansclerotic</a:t>
            </a:r>
            <a:r>
              <a:rPr lang="en-CA" sz="2800" dirty="0" smtClean="0">
                <a:solidFill>
                  <a:srgbClr val="000000"/>
                </a:solidFill>
              </a:rPr>
              <a:t> </a:t>
            </a:r>
            <a:r>
              <a:rPr lang="en-CA" sz="2800" dirty="0" err="1" smtClean="0">
                <a:solidFill>
                  <a:srgbClr val="000000"/>
                </a:solidFill>
              </a:rPr>
              <a:t>morphea</a:t>
            </a:r>
            <a:endParaRPr lang="en-CA" sz="2800" dirty="0" smtClean="0">
              <a:solidFill>
                <a:srgbClr val="000000"/>
              </a:solidFill>
            </a:endParaRPr>
          </a:p>
          <a:p>
            <a:pPr algn="just" rtl="0" eaLnBrk="1" hangingPunct="1">
              <a:buClr>
                <a:srgbClr val="00B0F0"/>
              </a:buClr>
              <a:buFont typeface="Wingdings" pitchFamily="2" charset="2"/>
              <a:buChar char="ü"/>
            </a:pPr>
            <a:r>
              <a:rPr lang="en-CA" sz="2800" dirty="0" smtClean="0">
                <a:solidFill>
                  <a:srgbClr val="000000"/>
                </a:solidFill>
              </a:rPr>
              <a:t>Linear scleroderma </a:t>
            </a:r>
          </a:p>
          <a:p>
            <a:pPr algn="just" rtl="0" eaLnBrk="1" hangingPunct="1">
              <a:buClr>
                <a:srgbClr val="00B0F0"/>
              </a:buClr>
              <a:buFont typeface="Wingdings" pitchFamily="2" charset="2"/>
              <a:buChar char="ü"/>
            </a:pPr>
            <a:r>
              <a:rPr lang="en-CA" sz="2800" dirty="0" smtClean="0">
                <a:solidFill>
                  <a:srgbClr val="000000"/>
                </a:solidFill>
              </a:rPr>
              <a:t> En coup de </a:t>
            </a:r>
            <a:r>
              <a:rPr lang="en-CA" sz="2800" dirty="0" err="1" smtClean="0">
                <a:solidFill>
                  <a:srgbClr val="000000"/>
                </a:solidFill>
              </a:rPr>
              <a:t>saber</a:t>
            </a:r>
            <a:endParaRPr lang="en-CA" sz="2800" dirty="0" smtClean="0">
              <a:solidFill>
                <a:srgbClr val="000000"/>
              </a:solidFill>
            </a:endParaRPr>
          </a:p>
          <a:p>
            <a:pPr algn="just" rtl="0" eaLnBrk="1" hangingPunct="1">
              <a:buClr>
                <a:srgbClr val="FF0000"/>
              </a:buClr>
              <a:buNone/>
            </a:pPr>
            <a:r>
              <a:rPr lang="en-CA" sz="2800" dirty="0" smtClean="0">
                <a:solidFill>
                  <a:srgbClr val="000000"/>
                </a:solidFill>
              </a:rPr>
              <a:t> </a:t>
            </a:r>
          </a:p>
          <a:p>
            <a:pPr eaLnBrk="1" hangingPunct="1"/>
            <a:endParaRPr lang="en-CA"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567" y="2492896"/>
            <a:ext cx="3022077" cy="40050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eaLnBrk="1" fontAlgn="auto" hangingPunct="1">
              <a:spcAft>
                <a:spcPts val="0"/>
              </a:spcAft>
              <a:defRPr/>
            </a:pPr>
            <a:r>
              <a:rPr lang="en-US" sz="5400" b="1" dirty="0" smtClean="0">
                <a:solidFill>
                  <a:srgbClr val="000000"/>
                </a:solidFill>
                <a:latin typeface="Arial Unicode MS" pitchFamily="34" charset="-128"/>
                <a:ea typeface="Arial Unicode MS" pitchFamily="34" charset="-128"/>
                <a:cs typeface="Arial Unicode MS" pitchFamily="34" charset="-128"/>
              </a:rPr>
              <a:t>MORPHEA</a:t>
            </a:r>
            <a:endParaRPr lang="en-US" sz="5400" b="1" dirty="0">
              <a:solidFill>
                <a:srgbClr val="000000"/>
              </a:solidFill>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p:txBody>
          <a:bodyPr>
            <a:normAutofit/>
          </a:bodyPr>
          <a:lstStyle/>
          <a:p>
            <a:pPr marL="411480" algn="just" rtl="0" eaLnBrk="1" fontAlgn="auto" hangingPunct="1">
              <a:spcAft>
                <a:spcPts val="0"/>
              </a:spcAft>
              <a:buFont typeface="Wingdings"/>
              <a:buChar char=""/>
              <a:defRPr/>
            </a:pPr>
            <a:r>
              <a:rPr lang="en-US" dirty="0" smtClean="0">
                <a:solidFill>
                  <a:srgbClr val="000000"/>
                </a:solidFill>
              </a:rPr>
              <a:t>A rare skin condition that causes reddish or purplish patches on skin.</a:t>
            </a:r>
          </a:p>
          <a:p>
            <a:pPr marL="411480" algn="just" rtl="0" eaLnBrk="1" fontAlgn="auto" hangingPunct="1">
              <a:spcAft>
                <a:spcPts val="0"/>
              </a:spcAft>
              <a:buFont typeface="Wingdings"/>
              <a:buChar char=""/>
              <a:defRPr/>
            </a:pPr>
            <a:r>
              <a:rPr lang="en-US" dirty="0" smtClean="0">
                <a:solidFill>
                  <a:srgbClr val="000000"/>
                </a:solidFill>
              </a:rPr>
              <a:t>Tends to affect only the outermost layers of  skin — the dermis and the fatty tissue just beneath the dermis.</a:t>
            </a:r>
          </a:p>
          <a:p>
            <a:pPr marL="411480" algn="just" rtl="0" eaLnBrk="1" fontAlgn="auto" hangingPunct="1">
              <a:spcAft>
                <a:spcPts val="0"/>
              </a:spcAft>
              <a:buFont typeface="Wingdings"/>
              <a:buChar char=""/>
              <a:defRPr/>
            </a:pPr>
            <a:r>
              <a:rPr lang="en-US" dirty="0" smtClean="0">
                <a:solidFill>
                  <a:srgbClr val="000000"/>
                </a:solidFill>
              </a:rPr>
              <a:t>Location –</a:t>
            </a:r>
          </a:p>
          <a:p>
            <a:pPr marL="740664" lvl="1" algn="just" rtl="0" eaLnBrk="1" fontAlgn="auto" hangingPunct="1">
              <a:spcAft>
                <a:spcPts val="0"/>
              </a:spcAft>
              <a:buFont typeface="Wingdings"/>
              <a:buChar char=""/>
              <a:defRPr/>
            </a:pPr>
            <a:r>
              <a:rPr lang="en-US" dirty="0" smtClean="0">
                <a:solidFill>
                  <a:srgbClr val="000000"/>
                </a:solidFill>
              </a:rPr>
              <a:t>Abdomen, chest and back  </a:t>
            </a:r>
          </a:p>
          <a:p>
            <a:pPr marL="740664" lvl="1" algn="just" rtl="0" eaLnBrk="1" fontAlgn="auto" hangingPunct="1">
              <a:spcAft>
                <a:spcPts val="0"/>
              </a:spcAft>
              <a:buFont typeface="Wingdings"/>
              <a:buChar char=""/>
              <a:defRPr/>
            </a:pPr>
            <a:r>
              <a:rPr lang="en-US" dirty="0" smtClean="0">
                <a:solidFill>
                  <a:srgbClr val="000000"/>
                </a:solidFill>
              </a:rPr>
              <a:t>Face, Arms and legs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solidFill>
                <a:schemeClr val="tx2">
                  <a:satMod val="200000"/>
                </a:schemeClr>
              </a:solidFill>
            </a:endParaRPr>
          </a:p>
        </p:txBody>
      </p:sp>
      <p:sp>
        <p:nvSpPr>
          <p:cNvPr id="3" name="Content Placeholder 2"/>
          <p:cNvSpPr>
            <a:spLocks noGrp="1"/>
          </p:cNvSpPr>
          <p:nvPr>
            <p:ph idx="1"/>
          </p:nvPr>
        </p:nvSpPr>
        <p:spPr>
          <a:xfrm>
            <a:off x="571500" y="1071546"/>
            <a:ext cx="8286750" cy="5572142"/>
          </a:xfrm>
        </p:spPr>
        <p:txBody>
          <a:bodyPr>
            <a:normAutofit/>
          </a:bodyPr>
          <a:lstStyle/>
          <a:p>
            <a:pPr marL="411480" algn="just" rtl="0" eaLnBrk="1" fontAlgn="auto" hangingPunct="1">
              <a:spcAft>
                <a:spcPts val="0"/>
              </a:spcAft>
              <a:buFont typeface="Wingdings"/>
              <a:buChar char=""/>
              <a:defRPr/>
            </a:pPr>
            <a:r>
              <a:rPr lang="en-US" sz="3600" dirty="0" smtClean="0">
                <a:solidFill>
                  <a:srgbClr val="000000"/>
                </a:solidFill>
              </a:rPr>
              <a:t>Signs of </a:t>
            </a:r>
            <a:r>
              <a:rPr lang="en-US" sz="3600" dirty="0" err="1" smtClean="0">
                <a:solidFill>
                  <a:srgbClr val="000000"/>
                </a:solidFill>
              </a:rPr>
              <a:t>morphea</a:t>
            </a:r>
            <a:r>
              <a:rPr lang="en-US" sz="3600" dirty="0" smtClean="0">
                <a:solidFill>
                  <a:srgbClr val="000000"/>
                </a:solidFill>
              </a:rPr>
              <a:t> -</a:t>
            </a:r>
          </a:p>
          <a:p>
            <a:pPr marL="740664" lvl="1" algn="just" rtl="0" eaLnBrk="1" fontAlgn="auto" hangingPunct="1">
              <a:spcAft>
                <a:spcPts val="0"/>
              </a:spcAft>
              <a:buFont typeface="Wingdings"/>
              <a:buChar char=""/>
              <a:defRPr/>
            </a:pPr>
            <a:r>
              <a:rPr lang="en-US" b="1" dirty="0" smtClean="0">
                <a:solidFill>
                  <a:srgbClr val="000000"/>
                </a:solidFill>
              </a:rPr>
              <a:t>Hardening</a:t>
            </a:r>
            <a:r>
              <a:rPr lang="en-US" dirty="0" smtClean="0">
                <a:solidFill>
                  <a:srgbClr val="000000"/>
                </a:solidFill>
              </a:rPr>
              <a:t> </a:t>
            </a:r>
            <a:r>
              <a:rPr lang="en-US" b="1" dirty="0" smtClean="0">
                <a:solidFill>
                  <a:srgbClr val="000000"/>
                </a:solidFill>
              </a:rPr>
              <a:t>and thickening</a:t>
            </a:r>
            <a:r>
              <a:rPr lang="en-US" dirty="0" smtClean="0">
                <a:solidFill>
                  <a:srgbClr val="000000"/>
                </a:solidFill>
              </a:rPr>
              <a:t> of the skin.</a:t>
            </a:r>
          </a:p>
          <a:p>
            <a:pPr marL="740664" lvl="1" algn="just" rtl="0" eaLnBrk="1" fontAlgn="auto" hangingPunct="1">
              <a:spcAft>
                <a:spcPts val="0"/>
              </a:spcAft>
              <a:buFont typeface="Wingdings"/>
              <a:buChar char=""/>
              <a:defRPr/>
            </a:pPr>
            <a:r>
              <a:rPr lang="en-US" b="1" dirty="0" smtClean="0">
                <a:solidFill>
                  <a:srgbClr val="000000"/>
                </a:solidFill>
              </a:rPr>
              <a:t>Discoloration</a:t>
            </a:r>
            <a:r>
              <a:rPr lang="en-US" dirty="0" smtClean="0">
                <a:solidFill>
                  <a:srgbClr val="000000"/>
                </a:solidFill>
              </a:rPr>
              <a:t> of the affected skin to look lighter or darker than the surrounding area.</a:t>
            </a:r>
          </a:p>
          <a:p>
            <a:pPr marL="740664" lvl="1" algn="just" rtl="0" eaLnBrk="1" fontAlgn="auto" hangingPunct="1">
              <a:spcAft>
                <a:spcPts val="0"/>
              </a:spcAft>
              <a:buFont typeface="Wingdings"/>
              <a:buChar char=""/>
              <a:defRPr/>
            </a:pPr>
            <a:r>
              <a:rPr lang="en-US" b="1" dirty="0" smtClean="0">
                <a:solidFill>
                  <a:srgbClr val="000000"/>
                </a:solidFill>
              </a:rPr>
              <a:t>Oval-shaped patches</a:t>
            </a:r>
            <a:r>
              <a:rPr lang="en-US" dirty="0" smtClean="0">
                <a:solidFill>
                  <a:srgbClr val="000000"/>
                </a:solidFill>
              </a:rPr>
              <a:t> that may change colors and gradually develop a whitish center.</a:t>
            </a:r>
          </a:p>
          <a:p>
            <a:pPr marL="740664" lvl="1" algn="just" rtl="0" eaLnBrk="1" fontAlgn="auto" hangingPunct="1">
              <a:spcAft>
                <a:spcPts val="0"/>
              </a:spcAft>
              <a:buFont typeface="Wingdings"/>
              <a:buChar char=""/>
              <a:defRPr/>
            </a:pPr>
            <a:r>
              <a:rPr lang="en-US" b="1" dirty="0" smtClean="0">
                <a:solidFill>
                  <a:srgbClr val="000000"/>
                </a:solidFill>
              </a:rPr>
              <a:t>Linear patches, </a:t>
            </a:r>
            <a:r>
              <a:rPr lang="en-US" dirty="0" smtClean="0">
                <a:solidFill>
                  <a:srgbClr val="000000"/>
                </a:solidFill>
              </a:rPr>
              <a:t>especially when on arms and legs</a:t>
            </a:r>
          </a:p>
          <a:p>
            <a:pPr marL="740664" lvl="1" algn="just" rtl="0" eaLnBrk="1" fontAlgn="auto" hangingPunct="1">
              <a:spcAft>
                <a:spcPts val="0"/>
              </a:spcAft>
              <a:buFont typeface="Wingdings"/>
              <a:buChar char=""/>
              <a:defRPr/>
            </a:pPr>
            <a:r>
              <a:rPr lang="en-US" b="1" dirty="0" smtClean="0">
                <a:solidFill>
                  <a:srgbClr val="000000"/>
                </a:solidFill>
              </a:rPr>
              <a:t>Loss of hair and sweat glands</a:t>
            </a:r>
            <a:r>
              <a:rPr lang="en-US" dirty="0" smtClean="0">
                <a:solidFill>
                  <a:srgbClr val="000000"/>
                </a:solidFill>
              </a:rPr>
              <a:t> in the affected area over time.</a:t>
            </a:r>
          </a:p>
          <a:p>
            <a:pPr marL="41148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744538" y="642917"/>
            <a:ext cx="8042275" cy="5757883"/>
          </a:xfrm>
        </p:spPr>
        <p:txBody>
          <a:bodyPr>
            <a:normAutofit/>
          </a:bodyPr>
          <a:lstStyle/>
          <a:p>
            <a:pPr algn="just" rtl="0" eaLnBrk="1" hangingPunct="1">
              <a:lnSpc>
                <a:spcPct val="120000"/>
              </a:lnSpc>
              <a:buNone/>
            </a:pPr>
            <a:r>
              <a:rPr lang="en-US" altLang="ko-KR" sz="4000" b="1" dirty="0" smtClean="0">
                <a:solidFill>
                  <a:srgbClr val="000000"/>
                </a:solidFill>
                <a:ea typeface="바탕체"/>
                <a:cs typeface="바탕체"/>
              </a:rPr>
              <a:t>Systemic sclerosis</a:t>
            </a:r>
            <a:endParaRPr lang="en-US" altLang="ko-KR" sz="3200" b="1" dirty="0" smtClean="0">
              <a:solidFill>
                <a:srgbClr val="000000"/>
              </a:solidFill>
              <a:ea typeface="바탕체"/>
              <a:cs typeface="바탕체"/>
            </a:endParaRPr>
          </a:p>
          <a:p>
            <a:pPr algn="just" rtl="0" eaLnBrk="1" hangingPunct="1">
              <a:lnSpc>
                <a:spcPct val="120000"/>
              </a:lnSpc>
              <a:buNone/>
            </a:pPr>
            <a:r>
              <a:rPr lang="en-US" altLang="ko-KR" sz="3200" dirty="0" smtClean="0">
                <a:solidFill>
                  <a:srgbClr val="000000"/>
                </a:solidFill>
                <a:ea typeface="바탕체"/>
                <a:cs typeface="바탕체"/>
              </a:rPr>
              <a:t>a multisystem disorder characterized by</a:t>
            </a:r>
          </a:p>
          <a:p>
            <a:pPr lvl="1" algn="just" rtl="0">
              <a:lnSpc>
                <a:spcPct val="120000"/>
              </a:lnSpc>
              <a:buClr>
                <a:srgbClr val="00B0F0"/>
              </a:buClr>
              <a:buFont typeface="Wingdings 2" pitchFamily="18" charset="2"/>
              <a:buChar char=""/>
            </a:pPr>
            <a:r>
              <a:rPr lang="en-US" altLang="ko-KR" sz="2800" dirty="0" smtClean="0">
                <a:solidFill>
                  <a:srgbClr val="000000"/>
                </a:solidFill>
                <a:ea typeface="바탕체"/>
                <a:cs typeface="바탕체"/>
              </a:rPr>
              <a:t>functional and</a:t>
            </a:r>
            <a:r>
              <a:rPr lang="en-US" altLang="ko-KR" dirty="0" smtClean="0">
                <a:solidFill>
                  <a:srgbClr val="000000"/>
                </a:solidFill>
                <a:ea typeface="바탕체"/>
                <a:cs typeface="바탕체"/>
              </a:rPr>
              <a:t> st</a:t>
            </a:r>
            <a:r>
              <a:rPr lang="en-US" altLang="ko-KR" sz="2800" dirty="0" smtClean="0">
                <a:solidFill>
                  <a:srgbClr val="000000"/>
                </a:solidFill>
                <a:ea typeface="바탕체"/>
                <a:cs typeface="바탕체"/>
              </a:rPr>
              <a:t>ructural abnormalities of blood vessels</a:t>
            </a:r>
          </a:p>
          <a:p>
            <a:pPr lvl="1" algn="just" rtl="0" eaLnBrk="1" hangingPunct="1">
              <a:lnSpc>
                <a:spcPct val="120000"/>
              </a:lnSpc>
              <a:buClr>
                <a:srgbClr val="00B0F0"/>
              </a:buClr>
              <a:buFont typeface="Wingdings 2" pitchFamily="18" charset="2"/>
              <a:buChar char=""/>
            </a:pPr>
            <a:r>
              <a:rPr lang="en-US" altLang="ko-KR" sz="2800" dirty="0" smtClean="0">
                <a:solidFill>
                  <a:srgbClr val="000000"/>
                </a:solidFill>
                <a:ea typeface="바탕체"/>
                <a:cs typeface="바탕체"/>
              </a:rPr>
              <a:t> fibrosis of the skin and internal organs</a:t>
            </a:r>
          </a:p>
          <a:p>
            <a:pPr lvl="1" algn="just" rtl="0" eaLnBrk="1" hangingPunct="1">
              <a:lnSpc>
                <a:spcPct val="120000"/>
              </a:lnSpc>
              <a:buClr>
                <a:srgbClr val="00B0F0"/>
              </a:buClr>
              <a:buFont typeface="Wingdings 2" pitchFamily="18" charset="2"/>
              <a:buChar char=""/>
            </a:pPr>
            <a:r>
              <a:rPr lang="en-US" altLang="ko-KR" sz="2800" dirty="0" smtClean="0">
                <a:solidFill>
                  <a:srgbClr val="000000"/>
                </a:solidFill>
                <a:ea typeface="바탕체"/>
                <a:cs typeface="바탕체"/>
              </a:rPr>
              <a:t>immune system activation</a:t>
            </a:r>
          </a:p>
          <a:p>
            <a:pPr lvl="1" algn="just" rtl="0" eaLnBrk="1" hangingPunct="1">
              <a:lnSpc>
                <a:spcPct val="120000"/>
              </a:lnSpc>
              <a:buClr>
                <a:srgbClr val="00B0F0"/>
              </a:buClr>
              <a:buFont typeface="Wingdings 2" pitchFamily="18" charset="2"/>
              <a:buChar char=""/>
            </a:pPr>
            <a:r>
              <a:rPr lang="en-US" altLang="ko-KR" sz="2800" dirty="0" smtClean="0">
                <a:solidFill>
                  <a:srgbClr val="000000"/>
                </a:solidFill>
                <a:ea typeface="바탕체"/>
                <a:cs typeface="바탕체"/>
              </a:rPr>
              <a:t>autoimmunity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64ba4d52-f0d4-4474-90f3-5f0c5ca6fce7"/>
  <p:tag name="ARTICULATE_SLIDE_PAUSE" val="1"/>
  <p:tag name="ARTICULATE_NAV_LEVEL" val="1"/>
  <p:tag name="ARTICULATE_PLAYLIST_ID" val="-1"/>
  <p:tag name="ARTICULATE_LOCK_SLIDE" val="0"/>
  <p:tag name="AUDIO_ID" val="257"/>
  <p:tag name="ELAPSEDTIME" val="12.3"/>
  <p:tag name="ANNOTATION_COUNT" val="0"/>
  <p:tag name="ARTICULATE_SLIDE_NAV" val="2"/>
</p:tagLst>
</file>

<file path=ppt/tags/tag10.xml><?xml version="1.0" encoding="utf-8"?>
<p:tagLst xmlns:a="http://schemas.openxmlformats.org/drawingml/2006/main" xmlns:r="http://schemas.openxmlformats.org/officeDocument/2006/relationships" xmlns:p="http://schemas.openxmlformats.org/presentationml/2006/main">
  <p:tag name="ANIM_SPRITE_COUNT" val=" 1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D" val="321"/>
  <p:tag name="ELAPSEDTIME" val="18.8"/>
  <p:tag name="ANNOTATION_COUNT" val="0"/>
  <p:tag name="ARTICULATE_SLIDE_NAV" val="39"/>
  <p:tag name="ARTICULATE_SLIDE_GUID" val="f1f56e17-c096-4bf6-aabd-84fe611bc687"/>
</p:tagLst>
</file>

<file path=ppt/tags/tag13.xml><?xml version="1.0" encoding="utf-8"?>
<p:tagLst xmlns:a="http://schemas.openxmlformats.org/drawingml/2006/main" xmlns:r="http://schemas.openxmlformats.org/officeDocument/2006/relationships" xmlns:p="http://schemas.openxmlformats.org/presentationml/2006/main">
  <p:tag name="ANIM_SPRITE_COUNT" val=" 8"/>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9226356e-95a7-4877-923b-16a159b2d1d2"/>
  <p:tag name="ARTICULATE_SLIDE_PAUSE" val="1"/>
  <p:tag name="ARTICULATE_NAV_LEVEL" val="1"/>
  <p:tag name="ARTICULATE_PLAYLIST_ID" val="-1"/>
  <p:tag name="ARTICULATE_LOCK_SLIDE" val="0"/>
  <p:tag name="AUDIO_ID" val="258"/>
  <p:tag name="ELAPSEDTIME" val="46.1"/>
  <p:tag name="ANNOTATION_TYPE_1" val="2"/>
  <p:tag name="ANNOTATION_START_1" val="10.7"/>
  <p:tag name="ANNOTATION_END_1" val="-10.7"/>
  <p:tag name="ANNOTATION_TOP_1" val="-30.0"/>
  <p:tag name="ANNOTATION_LEFT_1" val="-30.0"/>
  <p:tag name="ANNOTATION_WIDTH_1" val="636.1"/>
  <p:tag name="ANNOTATION_HEIGHT_1" val="491.9"/>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0.7"/>
  <p:tag name="ANNOTATION_END_2" val="24.8"/>
  <p:tag name="ANNOTATION_TOP_2" val="178.0"/>
  <p:tag name="ANNOTATION_LEFT_2" val="3.6"/>
  <p:tag name="ANNOTATION_WIDTH_2" val="340.6"/>
  <p:tag name="ANNOTATION_HEIGHT_2" val="206.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30.9"/>
  <p:tag name="ANNOTATION_END_3" val="-30.9"/>
  <p:tag name="ANNOTATION_TOP_3" val="-30.0"/>
  <p:tag name="ANNOTATION_LEFT_3" val="-30.0"/>
  <p:tag name="ANNOTATION_WIDTH_3" val="636.1"/>
  <p:tag name="ANNOTATION_HEIGHT_3" val="491.9"/>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30.9"/>
  <p:tag name="ANNOTATION_TOP_4" val="182.7"/>
  <p:tag name="ANNOTATION_LEFT_4" val="338.2"/>
  <p:tag name="ANNOTATION_WIDTH_4" val="232.4"/>
  <p:tag name="ANNOTATION_HEIGHT_4" val="195.9"/>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D" val="261"/>
  <p:tag name="ELAPSEDTIME" val="70.6"/>
  <p:tag name="ANNOTATION_COUNT" val="0"/>
  <p:tag name="ARTICULATE_SLIDE_NAV" val="15"/>
  <p:tag name="ARTICULATE_SLIDE_GUID" val="37c76693-37b6-47e4-8390-57efd77c734e"/>
</p:tagLst>
</file>

<file path=ppt/tags/tag5.xml><?xml version="1.0" encoding="utf-8"?>
<p:tagLst xmlns:a="http://schemas.openxmlformats.org/drawingml/2006/main" xmlns:r="http://schemas.openxmlformats.org/officeDocument/2006/relationships" xmlns:p="http://schemas.openxmlformats.org/presentationml/2006/main">
  <p:tag name="ANIM_SPRITE_COUNT" val=" 1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linical Manifestations"/>
  <p:tag name="ARTICULATE_SLIDE_PAUSE" val="1"/>
  <p:tag name="ARTICULATE_NAV_LEVEL" val="1"/>
  <p:tag name="ARTICULATE_PLAYLIST_ID" val="-1"/>
  <p:tag name="ARTICULATE_LOCK_SLIDE" val="0"/>
  <p:tag name="AUDIO_ID" val="312"/>
  <p:tag name="ELAPSEDTIME" val="28.0"/>
  <p:tag name="ANNOTATION_COUNT" val="0"/>
  <p:tag name="ARTICULATE_SLIDE_NAV" val="19"/>
  <p:tag name="ARTICULATE_SLIDE_GUID" val="e5f17737-a9c3-43fa-ac5f-9e2dbc7e4627"/>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UDIO_ID" val="288"/>
  <p:tag name="ELAPSEDTIME" val="17.0"/>
  <p:tag name="ANNOTATION_COUNT" val="0"/>
  <p:tag name="ARTICULATE_SLIDE_NAV" val="32"/>
  <p:tag name="ARTICULATE_SLIDE_GUID" val="6b03d4bb-fbc0-4300-9f10-07b90bd2aa64"/>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SUCOM LSI Theme 2013-2014">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803</TotalTime>
  <Words>1656</Words>
  <Application>Microsoft Office PowerPoint</Application>
  <PresentationFormat>On-screen Show (4:3)</PresentationFormat>
  <Paragraphs>295</Paragraphs>
  <Slides>48</Slides>
  <Notes>7</Notes>
  <HiddenSlides>0</HiddenSlides>
  <MMClips>0</MMClips>
  <ScaleCrop>false</ScaleCrop>
  <HeadingPairs>
    <vt:vector size="4" baseType="variant">
      <vt:variant>
        <vt:lpstr>Theme</vt:lpstr>
      </vt:variant>
      <vt:variant>
        <vt:i4>7</vt:i4>
      </vt:variant>
      <vt:variant>
        <vt:lpstr>Slide Titles</vt:lpstr>
      </vt:variant>
      <vt:variant>
        <vt:i4>48</vt:i4>
      </vt:variant>
    </vt:vector>
  </HeadingPairs>
  <TitlesOfParts>
    <vt:vector size="55" baseType="lpstr">
      <vt:lpstr>سمة Office</vt:lpstr>
      <vt:lpstr>OSUCOM LSI Theme 2013-2014</vt:lpstr>
      <vt:lpstr>2_OSUCOM LSI Theme 2013-2014</vt:lpstr>
      <vt:lpstr>3_OSUCOM LSI Theme 2013-2014</vt:lpstr>
      <vt:lpstr>4_OSUCOM LSI Theme 2013-2014</vt:lpstr>
      <vt:lpstr>5_OSUCOM LSI Theme 2013-2014</vt:lpstr>
      <vt:lpstr>6_OSUCOM LSI Theme 2013-2014</vt:lpstr>
      <vt:lpstr>Scleroderma  </vt:lpstr>
      <vt:lpstr>Learning Objectives</vt:lpstr>
      <vt:lpstr>PowerPoint Presentation</vt:lpstr>
      <vt:lpstr>PowerPoint Presentation</vt:lpstr>
      <vt:lpstr>Terminology</vt:lpstr>
      <vt:lpstr>LOCALIZED FORMS</vt:lpstr>
      <vt:lpstr>MORPHEA</vt:lpstr>
      <vt:lpstr>PowerPoint Presentation</vt:lpstr>
      <vt:lpstr>PowerPoint Presentation</vt:lpstr>
      <vt:lpstr>PowerPoint Presentation</vt:lpstr>
      <vt:lpstr>Classification of systemic sclerosis</vt:lpstr>
      <vt:lpstr>Limited cutaneous systemic sclerosis </vt:lpstr>
      <vt:lpstr>CREST syndrome</vt:lpstr>
      <vt:lpstr>PowerPoint Presentation</vt:lpstr>
      <vt:lpstr>Pathogenesis of Scleroderma</vt:lpstr>
      <vt:lpstr>Disease Presentation</vt:lpstr>
      <vt:lpstr>PowerPoint Presentation</vt:lpstr>
      <vt:lpstr>Clinical features</vt:lpstr>
      <vt:lpstr>Raynaud’s phenomenon</vt:lpstr>
      <vt:lpstr>Terminal digit resorption</vt:lpstr>
      <vt:lpstr>Digital ulcers – evidence of vascular disease</vt:lpstr>
      <vt:lpstr>Telangiectasia</vt:lpstr>
      <vt:lpstr>PowerPoint Presentation</vt:lpstr>
      <vt:lpstr>Skin involvement </vt:lpstr>
      <vt:lpstr>PowerPoint Presentation</vt:lpstr>
      <vt:lpstr>Edematous phase</vt:lpstr>
      <vt:lpstr>Skin Induration</vt:lpstr>
      <vt:lpstr>Acrosclerosis</vt:lpstr>
      <vt:lpstr>Facial changes</vt:lpstr>
      <vt:lpstr>Intestinal involvement</vt:lpstr>
      <vt:lpstr>PowerPoint Presentation</vt:lpstr>
      <vt:lpstr>Pulmonary features</vt:lpstr>
      <vt:lpstr>RENAL Crisis </vt:lpstr>
      <vt:lpstr>Cardiac </vt:lpstr>
      <vt:lpstr>Musculoskeletal</vt:lpstr>
      <vt:lpstr>Acrolysis</vt:lpstr>
      <vt:lpstr>PowerPoint Presentation</vt:lpstr>
      <vt:lpstr>Diagnosis</vt:lpstr>
      <vt:lpstr>Systemic Sclerosis (Scleroderma)</vt:lpstr>
      <vt:lpstr>Systemic Sclerosis (Scleroderma)</vt:lpstr>
      <vt:lpstr>PowerPoint Presentation</vt:lpstr>
      <vt:lpstr>Treatment</vt:lpstr>
      <vt:lpstr>Treatment</vt:lpstr>
      <vt:lpstr>PowerPoint Presentation</vt:lpstr>
      <vt:lpstr>Prognosis</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أسعد للحاسبات</dc:creator>
  <cp:lastModifiedBy>lenovo</cp:lastModifiedBy>
  <cp:revision>130</cp:revision>
  <dcterms:created xsi:type="dcterms:W3CDTF">2014-12-27T19:30:49Z</dcterms:created>
  <dcterms:modified xsi:type="dcterms:W3CDTF">2023-11-06T03:25:32Z</dcterms:modified>
</cp:coreProperties>
</file>